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0"/>
  </p:notesMasterIdLst>
  <p:sldIdLst>
    <p:sldId id="438" r:id="rId5"/>
    <p:sldId id="43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44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44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454" r:id="rId43"/>
    <p:sldId id="292" r:id="rId44"/>
    <p:sldId id="293" r:id="rId45"/>
    <p:sldId id="296" r:id="rId46"/>
    <p:sldId id="295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13" r:id="rId56"/>
    <p:sldId id="442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443" r:id="rId66"/>
    <p:sldId id="444" r:id="rId67"/>
    <p:sldId id="315" r:id="rId68"/>
    <p:sldId id="316" r:id="rId69"/>
    <p:sldId id="317" r:id="rId70"/>
    <p:sldId id="318" r:id="rId71"/>
    <p:sldId id="445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446" r:id="rId81"/>
    <p:sldId id="447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448" r:id="rId91"/>
    <p:sldId id="335" r:id="rId92"/>
    <p:sldId id="336" r:id="rId93"/>
    <p:sldId id="337" r:id="rId94"/>
    <p:sldId id="339" r:id="rId95"/>
    <p:sldId id="338" r:id="rId96"/>
    <p:sldId id="341" r:id="rId97"/>
    <p:sldId id="340" r:id="rId98"/>
    <p:sldId id="343" r:id="rId99"/>
    <p:sldId id="449" r:id="rId100"/>
    <p:sldId id="344" r:id="rId101"/>
    <p:sldId id="347" r:id="rId102"/>
    <p:sldId id="346" r:id="rId103"/>
    <p:sldId id="345" r:id="rId104"/>
    <p:sldId id="348" r:id="rId105"/>
    <p:sldId id="349" r:id="rId106"/>
    <p:sldId id="350" r:id="rId107"/>
    <p:sldId id="351" r:id="rId108"/>
    <p:sldId id="352" r:id="rId109"/>
    <p:sldId id="353" r:id="rId110"/>
    <p:sldId id="354" r:id="rId111"/>
    <p:sldId id="355" r:id="rId112"/>
    <p:sldId id="356" r:id="rId113"/>
    <p:sldId id="455" r:id="rId114"/>
    <p:sldId id="342" r:id="rId115"/>
    <p:sldId id="359" r:id="rId116"/>
    <p:sldId id="360" r:id="rId117"/>
    <p:sldId id="361" r:id="rId118"/>
    <p:sldId id="362" r:id="rId119"/>
    <p:sldId id="363" r:id="rId120"/>
    <p:sldId id="365" r:id="rId121"/>
    <p:sldId id="364" r:id="rId122"/>
    <p:sldId id="450" r:id="rId123"/>
    <p:sldId id="366" r:id="rId124"/>
    <p:sldId id="452" r:id="rId125"/>
    <p:sldId id="453" r:id="rId126"/>
    <p:sldId id="369" r:id="rId127"/>
    <p:sldId id="370" r:id="rId128"/>
    <p:sldId id="371" r:id="rId129"/>
    <p:sldId id="372" r:id="rId130"/>
    <p:sldId id="451" r:id="rId131"/>
    <p:sldId id="373" r:id="rId132"/>
    <p:sldId id="374" r:id="rId133"/>
    <p:sldId id="375" r:id="rId134"/>
    <p:sldId id="376" r:id="rId135"/>
    <p:sldId id="377" r:id="rId136"/>
    <p:sldId id="378" r:id="rId137"/>
    <p:sldId id="380" r:id="rId138"/>
    <p:sldId id="381" r:id="rId139"/>
    <p:sldId id="382" r:id="rId140"/>
    <p:sldId id="383" r:id="rId141"/>
    <p:sldId id="384" r:id="rId142"/>
    <p:sldId id="387" r:id="rId143"/>
    <p:sldId id="386" r:id="rId144"/>
    <p:sldId id="385" r:id="rId145"/>
    <p:sldId id="388" r:id="rId146"/>
    <p:sldId id="389" r:id="rId147"/>
    <p:sldId id="404" r:id="rId148"/>
    <p:sldId id="405" r:id="rId149"/>
    <p:sldId id="406" r:id="rId150"/>
    <p:sldId id="407" r:id="rId151"/>
    <p:sldId id="408" r:id="rId152"/>
    <p:sldId id="409" r:id="rId153"/>
    <p:sldId id="456" r:id="rId154"/>
    <p:sldId id="410" r:id="rId155"/>
    <p:sldId id="411" r:id="rId156"/>
    <p:sldId id="412" r:id="rId157"/>
    <p:sldId id="399" r:id="rId158"/>
    <p:sldId id="400" r:id="rId159"/>
    <p:sldId id="401" r:id="rId160"/>
    <p:sldId id="402" r:id="rId161"/>
    <p:sldId id="403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57" r:id="rId183"/>
    <p:sldId id="458" r:id="rId184"/>
    <p:sldId id="433" r:id="rId185"/>
    <p:sldId id="434" r:id="rId186"/>
    <p:sldId id="435" r:id="rId187"/>
    <p:sldId id="436" r:id="rId188"/>
    <p:sldId id="437" r:id="rId1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94627" autoAdjust="0"/>
  </p:normalViewPr>
  <p:slideViewPr>
    <p:cSldViewPr snapToGrid="0" snapToObjects="1">
      <p:cViewPr varScale="1">
        <p:scale>
          <a:sx n="110" d="100"/>
          <a:sy n="110" d="100"/>
        </p:scale>
        <p:origin x="20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3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presProps" Target="presProp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viewProps" Target="viewProps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theme" Target="theme/theme1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4.97561" units="1/cm"/>
          <inkml:channelProperty channel="Y" name="resolution" value="30" units="1/cm"/>
        </inkml:channelProperties>
      </inkml:inkSource>
      <inkml:timestamp xml:id="ts0" timeString="2017-11-30T14:09:34.2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19447 9674,'25'-50,"-1"1,1 49,-25-50,25 0,25-24,-25 74,-1-50,1 26,-25-1,25-25,0 25,0 1,-1-1,-24 0,25 0,0-24,0 24,0-25,-25 25,49-24,-49 24,50 0,-1-25,-24 1,25 24,24 0,-24 0,-1 1,1-26,-25 50,24-25,1 0,0 1,-1-1,26 0,-1-25,1 26,-51 24,51-25,-1 25,1 0,-51-25,1 0,25 25,-1-25,-24 25,0 0,25-24,-1-1,1 25,-25-25,49 0,-49 25,0 0,-1 0,51-25,-50 25,-1 0,26 0,25 0,-26 0,26 0,-1 0,25 0,-24 0,24 25,0 0,0 0,-49 0,49-1,0 1,1 25,-26-50,0 25,-24-1,49 26,-49-25,-25-25,-1 0,1 25,0-1,0 1,0-25,-25 25,24 0,1-25,-25 25,25 24,0-24,0-25,-1 74,-24-49,50 25,-25-1,24 26,1 24,-25-49,0-1,-1 1,26 24,-50-24,25-25,-25 24,25 1,-1 24,-24-49,25 50,0-26,0 50,-25-74,25 50,0-26,-25 1,0 0,0-1,0 1,0-25,0 24,0 1,0-25,0 49,0-24,0-26,0 51,-25-26,25-24,-25 25,0-1,0 1,0-25,1 24,24-24,-50 25,25-25,25 24,-49 1,-1-1,0 1,26-25,-1 25,-25-26,25 1,-24 25,-1-1,25-49,-49 50,74-25,-50 0,1-1,49 1,-75 25,51-50,24 25,-75 24,26 1,-1-1,25-49,0 25,-24 25,24-25,-25 24,50-24,-49 0,-1 24,0 1,1 0,24-1,-25 1,1 0,-1-1,1 1,-1-1,25-24,-24 50,-1-26,25 1,-49 24,49-49,0 0,-24 49,-1-24,0-1,1 1,24-25,-25 49,50-24,-49-1,-1 1,25-25,0 25,-24-1,24 1,0-25,0 24,1 26,-26-1,0 0,50 1,-49-26,-1 26,1-1,-1 1,0 49,26-75,-1 50,-25 1,25-26,1 1,-1 24,0-25,-25 25,26-24,-1 49,25-25,0-25,-25 26,0 49,0-50,25 0,-25-25,25 1,0-26,-24 26,24-50,0 24,0-24,0 0,0 0,0-1,0 1,0-99</inkml:trace>
  <inkml:trace contextRef="#ctx0" brushRef="#br0" timeOffset="5403.757">19422 9748,'0'-25,"0"1,0-1,0 0,-25 0,0 0,1 25,24-24,-25-26,0 50,0-25,25 0,0 1,-25 24,1-50,-1 25,25 0,0 1,-25-1,0 0,0 0,25 0,-24 25,-1-49,0 24,0 0,0 0,1 1,-1-1,-25-25,25 0,-24-24,24 49,0 25,25-49,-25 24,1-25,-1 25,25 1,-25 24,0-25,0 0,25 0,-24 25,-26-25,25 1,-25 24,26-25,-1 0,-25 25,25 0,-24-25,-1 0,25 25,-24-49,-1 49,25 0,1-25,-26 25,25-25,0 0,1 25,-1 0,-25 0,25 0,-49 0,49 0,25-24,-25 24,-24 0,-1 0,25 0,1-25,-1 25,-25 0,0 0,26 0,24-25,-50 25,25 0,0 0,1 0,-1 0,-25 0,25 0,1 0,-26 0,25 0,0 0,1 0,-1 0,-25 0,25 0,1 0,-26 0,0 0,1 0,24 0,-25 0,26 0,-1 0,0 0,0 0,0 0,1 25,-1 0,0-25,0 24,-24 26,24-50,0 25,0 0,0-1,0-24,1 25,24 0,-25 0,0 0,0-1,25 1,-25 25,1-25,-1-1,0 1,25 25,-50-1,50-24,-24 0,-1 49,25-49,-25 25,0 24,0-49,25 25,-24-25,24-1,0 1,-25 0,25 0,0 0,-25 49,0-24,0-1,1 1,24-1,0 1,0 24,0-24,0-25,-25 24,25-24,0 0,-25 25,25-26,0 1,0 0,0 25,0-25,0 24,0-24,0 25,0-1,0 1,0-1,0-24,0 25,0-1,0-24,0 0,0 25,25-1,-25-24,25 25,-1-50,-24 49,0-24,25 0,-25 24,0-24,25 25,0-25,-25-1,25 26,-25-25,0 0,0-1,24 1,-24 0,0 0,25-25,0 50,-25-26,0 1,25 25,0-25,-1 24,-24-24,25 0,0 24,0-24,0 0,-25 0,24 0,26-1,0 51,-50-50,49 24,-24-24,25 25,-1-1,-24 1,0-50,25 49,-1 1,-49-25,50 0,-1 24,1 26,-50-50,25-25,0 24,-1 1,-24 0,25-25,0 25,-25 0,25-1,0-24,-1 25,-24 0,25-25,0 25,0 24,0-24,24 0,-24 0,0 24,24-24,1 50,0-26,-1 1,1-1,-1 1,1-25,25 49,-51-49,1 25,50 24,-26-24,1-25,-1-1,1 26,-25 0,0-26,-1-24,1 50,25 0,-1-26,-24-24,0 25,0 0,-25 0,25 0,-1-1,-24 1,25-25,0 0,25 25,-26-25,1 25,0 0,25-1,-1 1,1-25,0 25,-26-25,26 25,-25-25,24 25,1-1,0 1,49 25,-74-25,24-1,26 1,-26-25,26 50,-51-25,26-1,0 1,24 25,-49-25,0-25,49 24,1 26,-26-25,-49 0,50 0,-1-1,1 1,0 0,24 25,-24-26,-1 1,-49 0,25-25,25 25,-50 0,74 24,-24-24,24 0,-49 24,24-24,-24 0,25 25,-1-50,1 49,24 1,-49-25,-25-1,50-24,-25 25,-25 0,0 0,25 49,-25-49,0 0,24 24,1-24,-25 0,25 0,-25 0,0 0,0-1,0 1,0 0</inkml:trace>
  <inkml:trace contextRef="#ctx0" brushRef="#br0" timeOffset="7339.313">16867 9153,'50'0,"49"0,-49 0,49 0,0 0,0 0,-24 0,-1 0,1 0,-1 0,-24 0,-26 0,51 0,-1 0,-24 0,-25 0,24 0</inkml:trace>
  <inkml:trace contextRef="#ctx0" brushRef="#br0" timeOffset="8165.123">17066 9773,'24'0,"1"0,0 0,25 0,-26 0,26 0,0 0,24 0,-24 0,-1 0,26 0,24 0,-25 0,-24 0,0 0,-26 0,1 0,25 0,-25 0,-1 0,-24-25,0 0</inkml:trace>
  <inkml:trace contextRef="#ctx0" brushRef="#br0" timeOffset="8890.955">17462 9327,'0'24,"0"1,0 0,0 0,0 24,0 1,0-25,0 24,0 1,0-25,0 0,0-1,0 26,0 0,0-26,0 1,0 0,0 0</inkml:trace>
  <inkml:trace contextRef="#ctx0" brushRef="#br0" timeOffset="10084.682">18231 10666,'0'25,"25"0,-25-1,0 26,0 0,0-1,0 26,0-1,0-49,0 49,0-24,0 0,0-1,0 1,0-25,0-1,0 1,25-25,25 0,-1 0,1 0,-25 0,24 0,1 0,-25 0,24 0,-49-25,0 1,0-1,25 25</inkml:trace>
  <inkml:trace contextRef="#ctx0" brushRef="#br0" timeOffset="11746.299">19025 10740,'0'25,"-25"-25,1 25,24 0,-25 0,0-1,25 1,-25 0,25 0,0 49,0-49,0 25,0-26,0 1,0 25,0-25,0 24,0-24,0 0,0 0,25 0,0-1,0-24,-1 0,1 25,0 0,25 0,-26-25,1 0,0 0,0 0,0 0,-25-25,24 25,1-25,0 25,-25-25,0 1,0-1,25 25,-25-25,0 0,25 25,-25-25,0 1,0-1,0 0,0-25,0 25,0 1,0-1,0 0,0 0,0 0,-25 1,25-1,-25 0,0 25,0-25,25 0,-24 25,-1 0,0-24,0 24,0 0</inkml:trace>
  <inkml:trace contextRef="#ctx0" brushRef="#br0" timeOffset="13170.972">19769 10840,'0'24,"0"1,0 0,0 49,50-49,0 25,-1-1,-24 1,-25-25,50 25,-26-26,1 1,-25 0,0 0,0 0,0-1,0 1,0 0,25-25,0 0,0 0,-25-25,24 0,1 1,0-1,-25 0,0-25,25 26,-25-1,25 0,-25 0,24 0,1 0,0 1,-25-1,25 0,-25 0,25-24,-25-1,0 25,0 0,24 1,-24-1,0 0,25 0,0 25,0 0</inkml:trace>
  <inkml:trace contextRef="#ctx0" brushRef="#br0" timeOffset="14666.628">21208 10864,'-25'-24,"0"24,1-25,-26 25,25 0,0 0,1 0,-1 0,0 0,0 0,0 0,1 0,-1 0,0 0,0 0,0 25,-24-25,24 24,0-24,-25 25,26 0,24 0,0 0,0-1,0 26,0-25,0 0,0 24,0 1,0-25,24 0,-24 24,25-49,0 25,-25 0,0 0,25-25,25 0,-26 0,1 0,0 0,25 0,-1 0,50 0,-74 0,74 0,-49 0,-25 0,0 0,-1 0,-48 0,-1-25,0 25,-25 0,1 0</inkml:trace>
  <inkml:trace contextRef="#ctx0" brushRef="#br0" timeOffset="15352.471">20662 11088,'25'0,"0"0,0 0,0 0,24 0,-24 0,0 0,0 0,-1 0</inkml:trace>
  <inkml:trace contextRef="#ctx0" brushRef="#br0" timeOffset="17370.007">18554 12402,'-25'0,"0"0,-24 0,24 0,0 0,0 0,0 0,1 0,-1 0,25 25,-25-25,0 0,0 0,1 25,24 0,0 0,0 24,0-24,0 0,0 0,0-1,24-24,1 25,0 0,0 0,24 0,-24-1,25 1,-25-25,-1 0,1 25,0 0,0 0,0-1,0 1,-25 0,0 0,0 0,-25-1,0-24,0 25,0-25,0 0,1 0,-1 0,0 0,0 0,-24 25,24-25,0 0,0 0,0 0,1 0,-26 0,-24 0,24 0,25 0,0 0,1-25,24 0,0 1,0-1,0 0,24 0,26 0,0 1</inkml:trace>
  <inkml:trace contextRef="#ctx0" brushRef="#br0" timeOffset="19289.566">18752 12452,'0'25,"0"0,0-1,0 1,0 25,0-25,0 24,0 26,0 24,25-74,0 24,0 26,-25-51,0 1,25 0,-1 25,-24-26,25 26,-25 0,25-50,-25-25,-25 0,0-25,1 1,-1-26,25 51,-25-26,0 0,25 26,-25-1,1-25,24 25,-25 25,25-24,0-26,0 25,0 0,0 1,0-1,0 0,-25-25,25 26,0-1,0 0,0 0,25 0,0 25,-1 0,1 0,50-24,-51 24,26 0,-25 0,0 0,24 0,-24 0,0 0,0 0,49 24,-49 1,0-25,-25 25,24-25,-24 25,0 0,0-1,-24 26,-1-25,0 0,0-1,0 1,-24 25,24-25,0-25,25 24,-49 1,24-25,0 0,0 0,0 0,1 0,-1-25,50 25,-1 0,26 0,-25 0,0 0</inkml:trace>
  <inkml:trace contextRef="#ctx0" brushRef="#br0" timeOffset="21073.156">19422 12750,'0'-25,"0"0,0-25,0 26,0-1,0 0,-25 0,0 25,1 25,-1 0,0-25,25 25,0-1,-25 1,25 0,0 0,-25 24,1-24,24 0,0 0,0 0,0-1,0 1,0 0,0 0,0 0,24-1,1-24,0 0,0 0,0 0,-1 0,1 0,0 0,0 0,0-49,-25 24,0 0,0 0,24 1,-24-1,0 0,0 0,0 0,0 1,25 24,0 49,-25-24,0 0,25 0,-25-1,0 1,0 0,25 0,0 0,-1-25,1 49,0-24,0-25,0 0,-1 0,1 0,0-25,-25 0,25-24</inkml:trace>
  <inkml:trace contextRef="#ctx0" brushRef="#br0" timeOffset="22791.761">19769 12576,'0'25,"25"0,-25-1,0 1,0 0,0 0,25 0,-25 24,25-24,-25 0,25 24,-25-24,0 0,24 0,-24 0,25 24,0-49,0 25,-25-50,0 0,0-24,0 24,0 0,0 0,0 1,0-1,0 0,0 0,0 0,0 1,0-1,0 0,0 0,0-24,25 24,-1-25,1 25,0 1,0-1,0 25,-1 0,26 0,-50 25,25-25,0 24,-25 1,24 0,1-25,0 25,-25 0,0-1,0 26,0 0,0-26,0 1,0 0,0 0,0 0,0-1,0 1,0 25,0-25,0-1,0 1,25 0,-25 0,0-50,0 0,0 0</inkml:trace>
  <inkml:trace contextRef="#ctx0" brushRef="#br0" timeOffset="23478.602">20637 12700,'0'25,"0"0,0-1,0 1,0 0,0 0,0 0,0-1</inkml:trace>
  <inkml:trace contextRef="#ctx0" brushRef="#br0" timeOffset="24088.462">20563 12353,'0'25</inkml:trace>
  <inkml:trace contextRef="#ctx0" brushRef="#br0" timeOffset="25134.223">20662 12774,'0'50,"0"-25,0 0,0-1,25 1,-25 0,0 0,0 0,0-1,0 1,25 25,0-1,-25-24,0 0,0 0,0 0</inkml:trace>
  <inkml:trace contextRef="#ctx0" brushRef="#br0" timeOffset="26679.868">21109 12526,'0'25,"-25"-25,0 0,0 0,1 0,-26 25,25 0,0-25,1 0,-1 25,0-1,0 1,25 0,0 0,0 0,25-1,0-24,0 25,24-25,1 25,-1-25,-24 0,0 0,0 0,0 25,-1 0,-24-1,25-24,0 25,-25 0,0 0,0 0,0-1,0 1,-25-25,0 0,1 0,-1 0,0 0,0 0,0 0,1 0,24-25</inkml:trace>
  <inkml:trace contextRef="#ctx0" brushRef="#br0" timeOffset="28333.487">21307 12229,'0'25,"0"-1,0 26,0-25,0 0,0-1,0 1,0 0,0 49,25-74,-25 75,0-50,0-1,25 1,-25 0,0 0,0 0,25-1,-25 1,0 0,0 0,0 0,0 24,0-24,0 0,-25 0,25-1,0 1,-25 0,25-50,0 0,0-24,0 24,0 0,0 0,0 1,0-1,0 0,25 0,-25 0,0 1,0-1,0 0,25 0,-25 0,24-24,1 24,0 0,0 25,0 0,-1-25,1 25,0 0,0-24,0 24,-1 0,1 0,0 0,0 0,0 24,-25 1,0 0,0 0,0 0,0-1,0 1,0 0,0 25,0-26,0 1,25 0,-25 0,24-25,1 0,0 0,0 0,49 49,-24-24,24 25,-49-25</inkml:trace>
  <inkml:trace contextRef="#ctx0" brushRef="#br1" timeOffset="60229.751">14635 7193,'49'0,"-49"25,25 0,0-25,25 0,-50 25,74 0,-74-1,50-24,-26 0,1 0,0 25,0 0,-25 0,49-25,1 25,-25-1,49 26,-49-25,25 0,24-25,-74 24,25 1,25 0,-26-25,1 0,-25 25,50 0,-1-1,-24 1,0-25,0 25,0 0,-1 0,1-25,25 24,-50 1,25 0,-1-25,1 25,25 0,-25-1,-1 1,26-25,0 25,-26 0,1 0,25 0,-1-1,-24 1,0 0,0 0,0-25,-1 0,-24 25,25-25,0 24,0-24,-25 25,25-25,0 0,-1 0,26 50,0-25,-26-25,1 0,0 0,-25 24</inkml:trace>
  <inkml:trace contextRef="#ctx0" brushRef="#br1" timeOffset="62533.589">15329 6772,'50'24,"-25"26,0-25,-25 0,49 24,-24 1,0 24,0-74,-1 50,-24-25,25-25,-25 25,25-1,0 26,0-25,-25 0,0-1,0 1,0 0,24-25,-24 25,0 0,0-1,25 1,0 0,-25 0,0 0,0-1,0 1,0 0,25 25,-25-26,25 1,-25 0,0 0,24 0,-24-1,0 1,0 0,0 0,25 0,-50-1,1-24,-1 0,0 0,0 0,0 0,1 0,-26 25,25-25,0 0,1 0,-1 0,-25 0,25 0,1 0,-1 0,0 0,0 0,0 0,-24 25,24-25,0 0,0 0,0 0,1 25,-1-25,0 25,0-25,0 25,1-25,-1 0,0 0,0 0,0 0,1 0,-1 0</inkml:trace>
  <inkml:trace contextRef="#ctx0" brushRef="#br1" timeOffset="65300.396">14858 6623,'0'49,"0"-24,0 0,0 0,25 24,-25-24,0 0,0 0,25 0,-1 24,1 1,0 0,-25-26,0 1,0 0,25 0,0-25,-25 25,24-1,-24 1,0 0,0 0,25 24,0-49,-25 25,25 0,-25 0,0 0,0-1,25 1,-25 0,24 25,-48-50,-1 0,-25 0,25 0,1 0,-1 0,0 0,0 0,0 0,1 0,-1 24,0-24,0 0,0 0,1 0,-26 25,25-25,0 0,1 0,-1 25,0-25,-25 0,26 25,-1-25,0 25,0-1,0-24,1 0,-1 25,0-25,0 25,0-25,25 25,-25-25,1 0</inkml:trace>
  <inkml:trace contextRef="#ctx0" brushRef="#br1" timeOffset="69581.095">22200 12477,'50'0,"-25"25,-1-25,1 24,0-24,0 25,0-25,24 0,50 50,-49-25,49 24,1-24,-26 25,-24-26,-1-24,1 25,24 0,-49 0,0-25,0 0,-1 0,1 25,0-1,0 1,0-25,-1 25,1 0,0-25,0 25,0-25,-1 24,1 1,25 50,-25-75,-1 24,26 1,-25-25</inkml:trace>
  <inkml:trace contextRef="#ctx0" brushRef="#br1" timeOffset="71003.995">23614 12601,'0'25,"0"-1,0 1,25-25,-25 25,25 25,24-1,26 26,24-26,25 50,-74-49,-1-50,26 50,-1-1,-24-24,-50 0,49 25,-24-50,0 24,-25 1,25-25,-1 25,-24 0,25 0,0-25,0 49,-25-24,0 0,0 0,-25-1,-25-24,26 0,-51 25,26-25,-26 0,26 0,-26 0,1 0,49 0,-49 25,-1-25,25 0,-24 0,24 0,-24 0,24 0,26 0,-1 0,0 0,0 0,-24 0,-26 0,50 0,1 0,-1 0,0 0,0 0,0 0,1 0,-1 0</inkml:trace>
  <inkml:trace contextRef="#ctx0" brushRef="#br1" timeOffset="75379.689">23589 12750,'0'24,"0"1,0 0,0 0,0 0,0-1,0 1,-25 0,1 0,24 0,-25-25,25 24,0 1,-25 0,0-25,25 25,-25 24,1-49,-1 25,25 0,0 0,0 0,-25 0,25-1,0 1,0 0,0 0,0 0,-25-1,25 1,-25 0,25 0,-24-25,-1 25,0-1,0 1,25 0,-25 25,1-26,24 1,0 0,24-25,1 0,0-25,0 0,0 25,-25-24,0-1,24 0,1 25,0-25,-25 0,25 1,-25-1,25 0,-25 0,0 0,0 1,0-1,0 0,0 0,0 0,0 1,0-1,0 0,0 0,0 0,0 0,0 1,24-26,-24 25,25 0,-25 1,0-1,25 0,-25 0,0 0,0 1,25-1,0 25,-1-25,1 0,0 0,0 1,-25-1,-25 0,0 25,0 50,25-1,-24-49,24 25,0 0,-25-25,25 25,0 24,0-24,0 0,0 0</inkml:trace>
  <inkml:trace contextRef="#ctx0" brushRef="#br1" timeOffset="98003.104">21034 8731,'25'0,"50"0,-1 0,-24 0,24 0,50 0,-25 0,25 25,50-25,49 74,50-49,-149-25,99 0,-24 25,-1 25,-74-26,-49 1,-51-25,1 0,-25 50,0-25,-49-25,-51 49,-48 1,-26-25,0 0,1 24,-26 26,100-51,-50 51,25-26,-25-24,-24 25,73-1,-48-24,73 0,1 0,-50 0,0-1,25-24,24 25,-24 0,49-25,1 25,-1-25,0 0,1 25,24-25,0 0,-24 0,24 24,0-24,0 0,0 0,1 0,-1 0,74 0,51 0,-1 25,25 0,50 0,-26 49,1-49,-74 25,24-1,124 1,-124-25,25 24,25 1,-74-25,24-25,-74 25,24-25,1 24,-25-24,-1 25,76 0,-51-25,26 25,-26 0,1-1,24-24,-49 0,0 25,24-25,-24 0,0 0,0 0,0 0,24-25,-24 25,0-24,25-1,-26 25,1-25,0 0,-25 0,0 1,0-51,0 1,0 24,-25-49,-49 24,-50-24,24 50,-48-1,24 25,-25 0,-25-24,1 24,-1 25,0-25,-49 25,99 0,0 0,-25 0,25 0,0 0,50 0,-1 0,50 0,1 0,-1 0,0 25,75 0,123 24,1-49,-50 25,50-25,-75 25,25-25,-99 0,49 0,25 0,-24 0,-1 0,-49 0,0 0,0 0,-25-25,0-24,0-1,0 0,0-24,0 0,-25-26,-99-24,49 50,-123-75,24 50,-49 0,25 49,24-24,75 74,24 0,50 0,-24 0,-1 24,-24 51,74-50,-50 24,25 50,1-24,24 24,0-24,0-26,49 75,75-25,-25-49,50 24,25-49,0 0,74-25,24 0,-24 0,-49 0,-50 0,-50-50,-25 1,1-26,-75 26,0 24,0-74,0 24,0-24,-75 0,-49 0,50 49,-50 0,25 1,-1-1,-123 1,74 49,-24 0,49 0,49 0,-49 24,25 26,25 0,-75 24,74 0,1 1,49-25,25-26,-25 26,25 0,0-26,50 76,49-26,100 0,-75-49,99 50,-49-75,74 0,-25 0,0 0,-49 0,-1-25,-73 0,-1-49,-25 49,-49 0,0-49,-25 24,0-24,0-1,-75-49,26 50,-26-26,26 26,-26 0,-24-26,-25 26,50 49,24 0,25 25,1 0,-1 0,0 0,0 0,-25 25,26 25,-1 74,25-25,-25 25,25 0,0 25,0-75,0 75,74-74,75 73,0-48,0-76,49 1,26 0,49-25,-75 0,25 0,-49 0,-25-50,-75 1,-24-1,-1 1,-24 24,-25 0,0-25,0 1,0 24,-25-25,0 26,1-1,-26 25,0-25,1 25,-50 0,-1-25,-24 25,-49 0,-1 0,50 0,50 0,-1 50,-49 49,50-25,24 75,1 25,49-50,0 0,0-25,0-24,74-1,-24 0,-1 1,1-50,24-1,1 1,49 0,-25 0,0-25,25 0,-49 0,-26 0,1 0,-25-25,-1 0,-24-24,0-26,0 50,-24-74,-26 50,0-1,-49 0,-50 1,1 49,23-50,-48 50,49 0,25 0,-50 50,50-1,-1 26,26-1,49-24,-24 74,49-50,0 25,0-49,0 24,0 1,0 24,49-49,26 24,-26 0,26-74,24 75,50-25,-50-50,-25 24,1-24,-1 0,25 0,-24 0,-1 0,-24 0,-25-24,24-26,-24 50,-25-75,0 26,0-26,0 26,-25-26,-49 26,-1 24,1 25,24 0,-24 0,-25 0,24 50,26-1,-26 1,26 24,-1 1,25-1,25-24,-25 24,1-49,24 0,-50 0,50 24,0-24,0 25,25-1,0-24,-1-25,26 25,-25-25,24 0,1 0,-25 0,49 0,1-25,-1-25,0-24,-49 24,0 1,0-26,-25-24,0 0,0 24,-50-49,-74 0,25-24,-25 73,-74-49,-26-25,76 100,-76-50,1-1,49 75,26 1,24-1,-25 25,99 0,-24 0,49 0,0 0,-25 25,26-25,-1 24,25 1,0 0,-25-50,-25-49,26-1,-1 26,0 49,0-50,-49 50,24 0,25 0,1 0,-1 0,-50 50,26 24,-50 25,24 26,1-26,-25 0,74-25,-25 1,50-26,0 1,0 0,0-26,0 26,25-50,0 0,0 0,24 0,1 0,-1 0,-24 0,0-25,0-24,0-26,-25 50,0-49,0 0,0 24,0-24,-50-26,0 51,-24-26,0 26,-1 24,-24 0,-50 0,75 25,24 0,25 0,-24 0,24 0,0 50,0-1,0 26,1-1,-1 1,0 24,0-25,0 1,25-1,-24-49,24 0,0 0,0-1,-25-48,0-26,-25-49,26 24,-26-24,-74 0,74 25,-24-1,74 50,-50-24,25 49,1 0,-1 0,0 0,0 0,-24 0,-1 24,50 26,0 49,0-24,0-26,0-24,0 25,25-1,24-49,1 0,24 0,26 0,-26 0,25-24,-49-51,0-49,49-25,-99 25,0 0,0-49,0 73,0-24,-25 25,-74-25,74 50,-74-26,74 51,-50-26,26 26,24 49,0 0,25 99,0 0,0 1,0-1,0-25,0 75,0-50,25 25,0 25,49-50,-74-24,25-51,25 51,-50-50,0 0,25-1,-25 1,0 0,0 0,0 0,0-1,0 1,0 25,-25-50,-25 25,0-25,26 24,-51 26,50-25,-24 24,-1 1,25 24,-49-24,24 0,26-50,-26 24,0-24,1 0,-1 0,1 0,24 0,0 0,0 0,0 0,-24 0,24 0,0 0,-49 0,24-24,-24-26,-1 25,1-49,-1 24,26 1,-1-1,50 25,-49 0,-1-49,0 0,1 24,24 0,-25 1,50-1,-49 0,24 1,25 24,-25-25,25 1,0-1,0 1,-25-1,25-24,-24 24,24 25,0-24,0-1,0 25,24 0,1-24,-25 24,0 0,25-49,-25 49,0 0,0 0,0-24,0 24,0 0,0-25,-25 1,0 24,-49-25,49 26,-49 24,24 0,25 24,-24 1,-1 25,25-1,0 1,1 25,-1-51,0 26,0 24,25-49,-25 25,25-1,0 26,0-50,0 49,0-24,0-26,0 26,0 0,25-1,0 1,25 24,-1-24,-24-1,50 26,-51-50,1 0,0-1,25 26,-26-25,1 0,0-1,-25 1,0 0,0 0,0 0,0 24,25 26,-25-51,0 26,0-25,0 24,0-24,0 0,-25-25,-25 25,1 0,24-1,0 1,0 25,25-25,0-1,0 1,0 0,50-25,-25 0,24 0,1 0,24 0,-49-50,25 1,-25-26,-1 51,26-100,-25 74,24-49,-49 24,0 26,0-26,0 51,0-51,0 50,0 1,-24-26,-26-25,25 51,-24-1,-1-50,0 26,1 24,-1 0,25 0,1 25,-51 0,50 0,1 0,-1-24,0-1,25 0,-25 25,25-74,-25-1,25 26,0-1,0 0,0-24,0 49,0 0,0-24,0 24,0 0,0 0,50 25,-50 50,25 74,0-25,-25 0,24 1,26 48,-50-73,0 24,0-25,0 26,0-1,0-74,0 49,0-24,0-1,0 1,-25-50,25 50,0-1,0-24,0 25,0-26,0 51,0-50,25 24,-25 26,25-51,24 26,-49-25,25 0,0 24,49-49,26 25,-1-25,0 50,-25-50,50 0,-74 0,49 0,-49 0,-1 0,1-25,-25 0,-25 0,0 0,25 1,-75 24,-49 24,49 51,25-75,-24 49,24 1,0 0,-24-1,24-24,0 25,0-1,0-24,25 0,-24 0,24 24,0-24,0 0,0 25,0-26,0 1,24 25,26-50,24 0,-24 0,0 0,24 0,25 0,-49 0,0-50,-1 1,1-1,-25 0,-1 1,26-50,-25 24,-25 1,0-26,0 26,0 24,0 1,0-26,-25 26,0 49,0-50,1 100,24 24,0 25,0-24,0 24,0-24,-25-1,25 0,-25 1,25-50,0 49,-25-24,25-1,0-24,-25 25,25-26,0 1,-24 25,24-25,-25-25,25 24,0 1,0 0,0 0,-25 24,25-24,0 0,0 0,0 0,-25-25,25 24,0 1,0 0,25-25,0 0,0 0,49 0,0 0,-49-25,50 0,-1-24,-24 24,24-25,-49 26,24 24,1-50,0 0,-50 26,49-1,1-25,-25 25,24 1,26-1,-51 25,1 0,0 0,25 0,-25 0,-1 0,1 0,0 0,49 0,-24 0,-25 0,0 0,49 0,-49 25,24-1,1 1,0 0,-1-25,-24 0,25 0,-26 0,26 0,74 0,-99 0,49 0,-24 0,49-25,-24 0,49 1,-100 24,26-25,0 0,-26 25,1 0,25 0,-25 0,49 50,-24-1,-1 1,26 24,-51-74,1 50,25-25,-25-25,-1 0,1 0,0 0,25 0,-1 0,-24 0,50-25,-1-25,0 1,1-1,24-24,-49 24,-26 25,1 0,0 25,0 0,24 0,-24 0,74 0,-49 50,0-25,-1-25,-24 0,25 0,24 0,-24 0,-25 0,24 0,26-50,-1 1,-24 24,-26-25,26 1,-25-1,24 0,-24 26,-25-1,0 0,-25 25,1 0,-51 25,50 24,-99 1,50 24,-25 1,24-1,-24 1,49-26,50-24,-24 0,24 24,0-24,0 25,0-25,0-1,0 1,0 0,0 0,0 0,-25-25,0 49,-25-49,-49 25,0 0,0 0,-25-25,-50 0,0 0,50 0,0 0,25 0,0 0,0 0,0 0,24 0,50 0,-24 25,24-25,0 0,-24 0,-26 0,50 0,-24 0,-51 0,1 0,-25-50,25 25,0 0,-50-49,75 49,-26-25,26 26,24-1,26 25,-51-25,50 25,-24-25,24 25,-50-25,51 25,-51-24,26 24,24 0,-50 0,26 0,-1 0,1 0,-1 0,25 0,-24 0,-1 24,25-24,-49 0,24 25,-49-25,0 0,24 0,1 0,-1 0,26 0,24 0,0 0,0 0,-24 0,24 0,0-25,-24-24,24-26,0 51,25-26,0-49,-25 24,25 26,-25-50,1-50,-1 25,25 74,0 0,0 26,0-1,49-25,-24 50,0 0,25 0,-1 0,-24 0,0 0,0-25,-1 1,-24-1,0 0,0-25,0 26,-24-51,-1 50,-50-49,-24-25,-25 0,-25 49,-74-49,0 49,99-24,49 74,26 0,24 0,0 0,0 49,1 51,-1-51,25 50,0 1,0-1,0 25,0-25,0 0,0 25,74-25,50 26,25 23,-25-48,25-26,0 0,-100-74,26 0,24 25,-25 0,-49-25,0 0,0 0,0 25,-1-25,1 0,0 0,25-25,-26 25,1-25,0 0,-25 1,25-1,-25-25,25-24,-1 24,1-24,-25 24,25-24,0 24,-25-49,0 24,0 26,0-50,0 74,0-25,0-24,0 49,0 0,0 0,74 25,1 75,-1 74,1-25,-1 24,-49-48,0 49,-1-50,-24 0,0-49,0 24,0-24,0-26,0 26,-24-25,-1 0,0-1,-25 1,26 0,-26 25,25-26,0 26,25-25,25-25,0 0,0 0,0 0,24 49,-24-24,0-25,0 75,-25-26,24-24,1 0,-25 25,25-50,-25 24,0 1,0 0,0 25,0-26,0 1,0 0,0 0,0 0,0-1,-25 26,25-25,0 0,-25-25,25 24,0 1,0 0,25 0,-25 0,25-1,0 26,0-25,-25 0,24-1,1 26,0-25,-25 0,0-1,0 1,25-25,0 25,-25 0,24-25,-24 25,0 0,25 24,0-49,-25 25,25 0,-25 24,0-24,0 0,0 0,25 0,24-25,1 0,-1 0,1 0,24 0,-24 0,49 0,-24 0,-26 0,26-25,-1 25,-24 0,-25 0,-1 0,1 0,0-25,0 0,0 25,-25 25,24 25,1-1,0 26,25-1,-50-49,49 24,-24 1,-25-25,25 24,0-24,24-25,-24-49,0 24,0 0,-1-25,26 1,-50 24,25-25,0 26,-1 24,-24-50,0 25,25 25,-25-25,25 1,0-1,0 25,49 49,-74-24,50 0,-1 0,26 0,-50-1,24 1,-24-25,0 0,0 0,-25-25,0 1,0-26,0 25,0-24,24 24,-24 0,25-25,-25 26,0-1,-25 0,-24 25,-50 0,-25 0,24 0,1 0,49 0,1 0,-26 25,26 24,24 1,25-25,-25 24,25 1,0 0,0-26,0 1,0 0,0 0,25 0,25-1,-1-24,-24 25,25-25,-26 0,1 0,25 25,-25-25,0 25,-25 0,0-1,-25-24,-25 0,25 0,-24 0,-1 0,0 0,26 0,-1 0,-25 0,50-49,0 24,0-25,0 26,0-1,25-25,74 25,-74 25,25 0,-1 0,1 0,-25 0,0 0,24 0,1 50,-1 0,1-26,0 1,-1 25,1-25,-1-1,1 1,-25-25,0 0,-1-25,51 1,-50-1,-25 0,74 0,-49 0,0-24,24-1,-24 50,0-49,-25 24,0 0,0 0,0 0,0 1,-75-1,-49 0,-24 0,48 25,76 0,-26 0,0 0,1 25,49 0,-25 0,25-1,-25 26,25-25,0 0,0-1,25 1,0 25,24-50,26 25,24-1,-49 1,24-25,25 0,-49 0,-1 0,1 0,0 0,-1 0,1 0,-25 0,24-49,-24 24,0 0,0 25,0-25,-1 0,-24 1,0-1,0 0,0-25,25 26,0 24,0 0,0-25,24 25,-49-25,75 0,-51 25,1 0,0-25,0 25,0 0,-1 0,1 0,-25 25,0 25,0-1,25 1,-25 0,0-26,0 26,0 0,0-26,-25 1,0 25,1-25,-26-25,-24 24,-1 1,-24 0,-25-25,25 25,49-25,25 0,0 25,1-25,-1 24,0 1,0 0,25 0,-25-25,-24 49,24-24,0 0,-24 25,49-26,0 1,0 0,0 0,0 0,0 24,24-49,51 0,-26 0,51 0,-26 0,-24 0,-26 0,26 0,-25 0,-25-49,0 24,0-25,0 1,-50-26,25 50,1-24,-1-1,0 25,0 1,25-1,0 0,-25 25,1-25,-1 25,0 0,0 0,0 0,1 25,-1 0,0 0,50-25,49 0,-49 0,0-25,49 0,-24 0,-25 0,-1 25,26 0,0-24,-50-1,25 0,-1 25,-24-25,25 0,0 1,25 24,-50-25,24 0,26 0,-25 0,0 1,-25-1,24 25,1-50,0 25,0 1,0-1,24 0,-24 25,0 0,-25-25,25 25,-1-25,1 1,0-1,25 0,-50 0,24 25,1-25,0 1,-25-1,0-25,0 25,25 25,-25-49,25-1,-1 0,1 1,0 24,-25-25,50 1</inkml:trace>
  <inkml:trace contextRef="#ctx0" brushRef="#br1" timeOffset="99673.988">22126 11708,'0'25,"0"-1,0 26,0-25,-25 49,25 1,0-26,-25 1,0 24,25 1,-24-50,-1 24,25-24,-25 25,0-26,0 1,25 25,-24-1,24-24,-25 25,25-25,-50-25,1 0,24 0,0 0,0 0,0 0,0-25,1-25,24 25,0 1,0-26,0 25,0 0,24-24,-24 24,50-74,0 24,-50 1,25 74,-1-25,1 0,-25 0,25 25,0-24,0-1,-1 0,1 25,0 0,0 0,0 0,-1 0,26-25,0 0,-1 25,1-24,24-1,25 0,-24 0,24 0,-25 1,-24-26,-25 50,0 0,24-25,-49 0,25 1,0 24,-25-50,0 0,0 26,0-76,0 51,0-26,-25 26,0-1,25 0,-24 50,24-49,-25-1,25 25,-25-24,25-1,-25 1,-25-26,1 50,-1-74,-24 25,24 24,25 25,25 1,0-1,0 0,0 0,0-24,0-1,0 25,0-24,0-1,0 25,25-49,0-1,0 1,0-25,24-1,-24 51,25-50,-26 49,26 0,-50 26,25-26,-25 25,0-24,0 24,25-25,-25 25,0 1,0-1,0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6AA9-A8EE-2145-ADC0-8C9D6A30094E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A445-5A66-2B4B-991A-50ABDD6A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322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3464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6832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7703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96135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775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5343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8611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8226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6079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511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6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6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3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9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3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0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3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2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39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8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43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5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1469-1EF6-4603-9BFE-BCB9D4B8E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6C71-07B0-4A17-B03F-125B1A730B2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74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8045-6038-D54F-9892-83F43DBCF49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AF07-C7AA-014F-A8FB-46632204D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E2B1469-1EF6-4603-9BFE-BCB9D4B8E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64F6C71-07B0-4A17-B03F-125B1A730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GD3dgiDreGc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aisuperherbs.com/wp-content/uploads/2014/12/bandera_me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437"/>
            <a:ext cx="7772400" cy="1283854"/>
          </a:xfrm>
        </p:spPr>
        <p:txBody>
          <a:bodyPr>
            <a:normAutofit/>
          </a:bodyPr>
          <a:lstStyle/>
          <a:p>
            <a:r>
              <a:rPr lang="en-US" sz="5400" b="1" dirty="0"/>
              <a:t>ESPAÑOL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673" y="5357090"/>
            <a:ext cx="6400800" cy="12815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38748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From your vocabulary list, select a word or phrase that contains: </a:t>
            </a:r>
          </a:p>
          <a:p>
            <a:pPr marL="514350" indent="-514350">
              <a:buAutoNum type="arabicPeriod"/>
            </a:pPr>
            <a:r>
              <a:rPr lang="en-US" b="1" dirty="0"/>
              <a:t>A--</a:t>
            </a:r>
          </a:p>
          <a:p>
            <a:pPr marL="514350" indent="-514350">
              <a:buAutoNum type="arabicPeriod"/>
            </a:pPr>
            <a:r>
              <a:rPr lang="en-US" b="1" dirty="0"/>
              <a:t>E--</a:t>
            </a:r>
          </a:p>
          <a:p>
            <a:pPr marL="514350" indent="-514350">
              <a:buAutoNum type="arabicPeriod"/>
            </a:pPr>
            <a:r>
              <a:rPr lang="en-US" b="1" dirty="0"/>
              <a:t>I-- </a:t>
            </a:r>
          </a:p>
          <a:p>
            <a:pPr marL="514350" indent="-514350">
              <a:buAutoNum type="arabicPeriod"/>
            </a:pPr>
            <a:r>
              <a:rPr lang="en-US" b="1" dirty="0"/>
              <a:t>O--  </a:t>
            </a:r>
          </a:p>
          <a:p>
            <a:pPr marL="514350" indent="-514350">
              <a:buAutoNum type="arabicPeriod"/>
            </a:pPr>
            <a:r>
              <a:rPr lang="en-US" b="1" dirty="0"/>
              <a:t>U-- 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183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18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entonces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*Turn in flash cards and 10 sentences!*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C2B</a:t>
            </a:r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914400" lvl="1" indent="-514350"/>
            <a:r>
              <a:rPr lang="en-US" dirty="0"/>
              <a:t>WB 41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gramática</a:t>
            </a:r>
            <a:r>
              <a:rPr lang="en-US" dirty="0"/>
              <a:t>: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914400" lvl="1" indent="-514350"/>
            <a:r>
              <a:rPr lang="en-US" dirty="0"/>
              <a:t>Contractions al/del; personal “a”; possession</a:t>
            </a:r>
          </a:p>
          <a:p>
            <a:pPr marL="514350" indent="-514350">
              <a:buAutoNum type="arabicPeriod"/>
            </a:pPr>
            <a:r>
              <a:rPr lang="en-US" dirty="0" err="1"/>
              <a:t>Actividades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: 5, 8, 19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6864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have a dictionary in English class.</a:t>
            </a:r>
          </a:p>
          <a:p>
            <a:pPr marL="514350" indent="-514350">
              <a:buAutoNum type="arabicPeriod"/>
            </a:pPr>
            <a:r>
              <a:rPr lang="en-US" dirty="0"/>
              <a:t>My first class is very interesting.</a:t>
            </a:r>
          </a:p>
          <a:p>
            <a:pPr marL="514350" indent="-514350">
              <a:buAutoNum type="arabicPeriod"/>
            </a:pPr>
            <a:r>
              <a:rPr lang="en-US" dirty="0"/>
              <a:t>Science class is difficult.</a:t>
            </a:r>
          </a:p>
          <a:p>
            <a:pPr marL="514350" indent="-514350">
              <a:buAutoNum type="arabicPeriod"/>
            </a:pPr>
            <a:r>
              <a:rPr lang="en-US" dirty="0"/>
              <a:t>Physical education is more fun than art class.</a:t>
            </a:r>
          </a:p>
          <a:p>
            <a:pPr marL="514350" indent="-514350">
              <a:buAutoNum type="arabicPeriod"/>
            </a:pPr>
            <a:r>
              <a:rPr lang="en-US" dirty="0"/>
              <a:t>You have four classes on your schedule.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16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19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la </a:t>
            </a:r>
            <a:r>
              <a:rPr lang="en-US" dirty="0" err="1"/>
              <a:t>tienda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Terminar</a:t>
            </a:r>
            <a:r>
              <a:rPr lang="en-US" dirty="0"/>
              <a:t> los </a:t>
            </a:r>
            <a:r>
              <a:rPr lang="en-US" dirty="0" err="1"/>
              <a:t>apuntes</a:t>
            </a:r>
            <a:r>
              <a:rPr lang="en-US" dirty="0"/>
              <a:t>*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los </a:t>
            </a:r>
            <a:r>
              <a:rPr lang="en-US" dirty="0" err="1"/>
              <a:t>verbos</a:t>
            </a:r>
            <a:r>
              <a:rPr lang="en-US" dirty="0"/>
              <a:t> y la </a:t>
            </a:r>
            <a:r>
              <a:rPr lang="en-US" dirty="0" err="1"/>
              <a:t>gramática</a:t>
            </a:r>
            <a:r>
              <a:rPr lang="en-US" dirty="0"/>
              <a:t>: TB 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WB pg. 46</a:t>
            </a:r>
          </a:p>
          <a:p>
            <a:pPr marL="514350" indent="-514350">
              <a:buAutoNum type="arabicPeriod"/>
            </a:pPr>
            <a:r>
              <a:rPr lang="en-US" dirty="0" err="1"/>
              <a:t>Vocabulario</a:t>
            </a:r>
            <a:r>
              <a:rPr lang="en-US" dirty="0"/>
              <a:t> C2B—¡TENGO!</a:t>
            </a:r>
          </a:p>
          <a:p>
            <a:pPr marL="514350" indent="-514350">
              <a:buAutoNum type="arabicPeriod"/>
            </a:pPr>
            <a:r>
              <a:rPr lang="en-US" dirty="0" err="1"/>
              <a:t>Actividades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: 5, 8 y 19.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25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My last class is chemistry. It is mandatory. </a:t>
            </a:r>
          </a:p>
          <a:p>
            <a:pPr marL="514350" indent="-514350">
              <a:buAutoNum type="arabicPeriod"/>
            </a:pPr>
            <a:r>
              <a:rPr lang="en-US" dirty="0"/>
              <a:t>Which do you like more, Chinese class or German class?</a:t>
            </a:r>
          </a:p>
          <a:p>
            <a:pPr marL="514350" indent="-514350">
              <a:buAutoNum type="arabicPeriod"/>
            </a:pPr>
            <a:r>
              <a:rPr lang="en-US" dirty="0"/>
              <a:t>I have homework in math class.</a:t>
            </a:r>
          </a:p>
          <a:p>
            <a:pPr marL="514350" indent="-514350">
              <a:buAutoNum type="arabicPeriod"/>
            </a:pPr>
            <a:r>
              <a:rPr lang="en-US" dirty="0"/>
              <a:t>The teacher uses a map in geography class.</a:t>
            </a:r>
          </a:p>
          <a:p>
            <a:pPr marL="514350" indent="-514350">
              <a:buAutoNum type="arabicPeriod"/>
            </a:pPr>
            <a:r>
              <a:rPr lang="en-US" dirty="0"/>
              <a:t>Where is the clock?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04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20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5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esqueleto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WB 41</a:t>
            </a:r>
          </a:p>
          <a:p>
            <a:pPr marL="514350" indent="-514350">
              <a:buAutoNum type="arabicPeriod"/>
            </a:pPr>
            <a:r>
              <a:rPr lang="en-US" dirty="0" err="1"/>
              <a:t>Mirar</a:t>
            </a:r>
            <a:r>
              <a:rPr lang="en-US" dirty="0"/>
              <a:t> un video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Día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muertos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paquete</a:t>
            </a:r>
            <a:r>
              <a:rPr lang="en-US" dirty="0"/>
              <a:t> de </a:t>
            </a:r>
            <a:r>
              <a:rPr lang="en-US" dirty="0" err="1"/>
              <a:t>repaso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Actividad</a:t>
            </a:r>
            <a:r>
              <a:rPr lang="en-US" dirty="0"/>
              <a:t> de bono: </a:t>
            </a:r>
            <a:r>
              <a:rPr lang="en-US" dirty="0" err="1"/>
              <a:t>Aprender</a:t>
            </a:r>
            <a:r>
              <a:rPr lang="en-US" dirty="0"/>
              <a:t> a </a:t>
            </a:r>
            <a:r>
              <a:rPr lang="en-US" dirty="0" err="1"/>
              <a:t>bailar</a:t>
            </a:r>
            <a:r>
              <a:rPr lang="en-US" dirty="0"/>
              <a:t> la bachata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r>
              <a:rPr lang="en-US" dirty="0">
                <a:solidFill>
                  <a:srgbClr val="FF0000"/>
                </a:solidFill>
              </a:rPr>
              <a:t> (vocab, -</a:t>
            </a:r>
            <a:r>
              <a:rPr lang="en-US" dirty="0" err="1">
                <a:solidFill>
                  <a:srgbClr val="FF0000"/>
                </a:solidFill>
              </a:rPr>
              <a:t>ar</a:t>
            </a:r>
            <a:r>
              <a:rPr lang="en-US" dirty="0">
                <a:solidFill>
                  <a:srgbClr val="FF0000"/>
                </a:solidFill>
              </a:rPr>
              <a:t> verbs, directional words)</a:t>
            </a:r>
          </a:p>
        </p:txBody>
      </p:sp>
    </p:spTree>
    <p:extLst>
      <p:ext uri="{BB962C8B-B14F-4D97-AF65-F5344CB8AC3E}">
        <p14:creationId xmlns:p14="http://schemas.microsoft.com/office/powerpoint/2010/main" val="13051461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Fill in the following sentences with the correct form of the verb SER. </a:t>
            </a:r>
          </a:p>
          <a:p>
            <a:pPr marL="514350" indent="-514350"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________ </a:t>
            </a:r>
            <a:r>
              <a:rPr lang="en-US" dirty="0" err="1"/>
              <a:t>alumnos</a:t>
            </a:r>
            <a:r>
              <a:rPr lang="en-US" dirty="0"/>
              <a:t> del </a:t>
            </a:r>
            <a:r>
              <a:rPr lang="en-US" dirty="0" err="1"/>
              <a:t>colegio</a:t>
            </a:r>
            <a:r>
              <a:rPr lang="en-US" dirty="0"/>
              <a:t> Gibbs. </a:t>
            </a:r>
          </a:p>
          <a:p>
            <a:pPr marL="514350" indent="-514350">
              <a:buAutoNum type="arabicPeriod"/>
            </a:pPr>
            <a:r>
              <a:rPr lang="en-US" dirty="0"/>
              <a:t>Paola </a:t>
            </a:r>
            <a:r>
              <a:rPr lang="en-US" dirty="0">
                <a:solidFill>
                  <a:prstClr val="black"/>
                </a:solidFill>
              </a:rPr>
              <a:t>________ </a:t>
            </a:r>
            <a:r>
              <a:rPr lang="en-US" dirty="0" err="1">
                <a:solidFill>
                  <a:prstClr val="black"/>
                </a:solidFill>
              </a:rPr>
              <a:t>una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chica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muy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talentosa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Luis y Alejandra ________ </a:t>
            </a:r>
            <a:r>
              <a:rPr lang="en-US" dirty="0" err="1">
                <a:solidFill>
                  <a:prstClr val="black"/>
                </a:solidFill>
              </a:rPr>
              <a:t>mis</a:t>
            </a:r>
            <a:r>
              <a:rPr lang="en-US" dirty="0">
                <a:solidFill>
                  <a:prstClr val="black"/>
                </a:solidFill>
              </a:rPr>
              <a:t> amigos. 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prstClr val="black"/>
                </a:solidFill>
              </a:rPr>
              <a:t>¿</a:t>
            </a:r>
            <a:r>
              <a:rPr lang="en-US" dirty="0">
                <a:solidFill>
                  <a:prstClr val="black"/>
                </a:solidFill>
              </a:rPr>
              <a:t> ________ </a:t>
            </a:r>
            <a:r>
              <a:rPr lang="en-US" dirty="0" err="1">
                <a:solidFill>
                  <a:prstClr val="black"/>
                </a:solidFill>
              </a:rPr>
              <a:t>usted</a:t>
            </a:r>
            <a:r>
              <a:rPr lang="en-US" dirty="0">
                <a:solidFill>
                  <a:prstClr val="black"/>
                </a:solidFill>
              </a:rPr>
              <a:t> de Bolivia? 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prstClr val="black"/>
                </a:solidFill>
              </a:rPr>
              <a:t>Yo no </a:t>
            </a:r>
            <a:r>
              <a:rPr lang="en-US" dirty="0">
                <a:solidFill>
                  <a:prstClr val="black"/>
                </a:solidFill>
              </a:rPr>
              <a:t>________ </a:t>
            </a:r>
            <a:r>
              <a:rPr lang="en-US" dirty="0" err="1">
                <a:solidFill>
                  <a:prstClr val="black"/>
                </a:solidFill>
              </a:rPr>
              <a:t>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gordo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delgado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982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23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Contraseñas</a:t>
            </a:r>
            <a:r>
              <a:rPr lang="en-US" dirty="0"/>
              <a:t>: el </a:t>
            </a:r>
            <a:r>
              <a:rPr lang="en-US" dirty="0" err="1"/>
              <a:t>cementario</a:t>
            </a:r>
            <a:r>
              <a:rPr lang="en-US" dirty="0"/>
              <a:t>; el </a:t>
            </a:r>
            <a:r>
              <a:rPr lang="en-US" dirty="0" err="1"/>
              <a:t>camposanto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Proyecto: El </a:t>
            </a:r>
            <a:r>
              <a:rPr lang="en-US" dirty="0" err="1"/>
              <a:t>día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muertos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(WB 46/47)</a:t>
            </a:r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verbos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s-ES" dirty="0"/>
              <a:t>Diario 2: Tus clases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Finish </a:t>
            </a:r>
            <a:r>
              <a:rPr lang="en-US" dirty="0" err="1">
                <a:solidFill>
                  <a:srgbClr val="FF0000"/>
                </a:solidFill>
              </a:rPr>
              <a:t>Diario</a:t>
            </a:r>
            <a:r>
              <a:rPr lang="en-US" dirty="0">
                <a:solidFill>
                  <a:srgbClr val="FF0000"/>
                </a:solidFill>
              </a:rPr>
              <a:t> 2;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para la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C2B y </a:t>
            </a:r>
            <a:r>
              <a:rPr lang="en-US" dirty="0" err="1">
                <a:solidFill>
                  <a:srgbClr val="FF0000"/>
                </a:solidFill>
              </a:rPr>
              <a:t>verbos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 (includes directional words)</a:t>
            </a:r>
          </a:p>
        </p:txBody>
      </p:sp>
    </p:spTree>
    <p:extLst>
      <p:ext uri="{BB962C8B-B14F-4D97-AF65-F5344CB8AC3E}">
        <p14:creationId xmlns:p14="http://schemas.microsoft.com/office/powerpoint/2010/main" val="28966738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Complete each sentence with the correct form of the given –</a:t>
            </a:r>
            <a:r>
              <a:rPr lang="en-US" dirty="0" err="1"/>
              <a:t>ar</a:t>
            </a:r>
            <a:r>
              <a:rPr lang="en-US" dirty="0"/>
              <a:t> verb. </a:t>
            </a:r>
          </a:p>
          <a:p>
            <a:pPr marL="0" indent="0">
              <a:buNone/>
            </a:pPr>
            <a:r>
              <a:rPr lang="es-ES" dirty="0"/>
              <a:t>1. La señora </a:t>
            </a:r>
            <a:r>
              <a:rPr lang="en-US" dirty="0">
                <a:solidFill>
                  <a:prstClr val="black"/>
                </a:solidFill>
              </a:rPr>
              <a:t>________ (</a:t>
            </a:r>
            <a:r>
              <a:rPr lang="en-US" dirty="0" err="1">
                <a:solidFill>
                  <a:prstClr val="black"/>
                </a:solidFill>
              </a:rPr>
              <a:t>usar</a:t>
            </a:r>
            <a:r>
              <a:rPr lang="en-US" dirty="0">
                <a:solidFill>
                  <a:prstClr val="black"/>
                </a:solidFill>
              </a:rPr>
              <a:t>) el </a:t>
            </a:r>
            <a:r>
              <a:rPr lang="en-US" dirty="0" err="1">
                <a:solidFill>
                  <a:prstClr val="black"/>
                </a:solidFill>
              </a:rPr>
              <a:t>libro</a:t>
            </a:r>
            <a:r>
              <a:rPr lang="en-US" dirty="0">
                <a:solidFill>
                  <a:prstClr val="black"/>
                </a:solidFill>
              </a:rPr>
              <a:t> para </a:t>
            </a:r>
            <a:r>
              <a:rPr lang="en-US" dirty="0" err="1">
                <a:solidFill>
                  <a:prstClr val="black"/>
                </a:solidFill>
              </a:rPr>
              <a:t>enseñar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r>
              <a:rPr lang="es-ES" dirty="0">
                <a:solidFill>
                  <a:prstClr val="black"/>
                </a:solidFill>
              </a:rPr>
              <a:t>2. Nosotras </a:t>
            </a:r>
            <a:r>
              <a:rPr lang="en-US" dirty="0">
                <a:solidFill>
                  <a:prstClr val="black"/>
                </a:solidFill>
              </a:rPr>
              <a:t>________ (</a:t>
            </a:r>
            <a:r>
              <a:rPr lang="en-US" dirty="0" err="1">
                <a:solidFill>
                  <a:prstClr val="black"/>
                </a:solidFill>
              </a:rPr>
              <a:t>hablar</a:t>
            </a:r>
            <a:r>
              <a:rPr lang="en-US" dirty="0">
                <a:solidFill>
                  <a:prstClr val="black"/>
                </a:solidFill>
              </a:rPr>
              <a:t>) mucho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la </a:t>
            </a:r>
            <a:r>
              <a:rPr lang="en-US" dirty="0" err="1">
                <a:solidFill>
                  <a:prstClr val="black"/>
                </a:solidFill>
              </a:rPr>
              <a:t>clase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música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r>
              <a:rPr lang="es-ES" dirty="0">
                <a:solidFill>
                  <a:prstClr val="black"/>
                </a:solidFill>
              </a:rPr>
              <a:t>3. Los chicos </a:t>
            </a:r>
            <a:r>
              <a:rPr lang="en-US" dirty="0">
                <a:solidFill>
                  <a:prstClr val="black"/>
                </a:solidFill>
              </a:rPr>
              <a:t>________ (</a:t>
            </a:r>
            <a:r>
              <a:rPr lang="en-US" dirty="0" err="1">
                <a:solidFill>
                  <a:prstClr val="black"/>
                </a:solidFill>
              </a:rPr>
              <a:t>trabajar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 err="1">
                <a:solidFill>
                  <a:prstClr val="black"/>
                </a:solidFill>
              </a:rPr>
              <a:t>juntos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r>
              <a:rPr lang="es-ES" dirty="0">
                <a:solidFill>
                  <a:prstClr val="black"/>
                </a:solidFill>
              </a:rPr>
              <a:t>4. Manolo y tú </a:t>
            </a:r>
            <a:r>
              <a:rPr lang="en-US" dirty="0">
                <a:solidFill>
                  <a:prstClr val="black"/>
                </a:solidFill>
              </a:rPr>
              <a:t>________ (</a:t>
            </a:r>
            <a:r>
              <a:rPr lang="en-US" dirty="0" err="1">
                <a:solidFill>
                  <a:prstClr val="black"/>
                </a:solidFill>
              </a:rPr>
              <a:t>tocar</a:t>
            </a:r>
            <a:r>
              <a:rPr lang="en-US" dirty="0">
                <a:solidFill>
                  <a:prstClr val="black"/>
                </a:solidFill>
              </a:rPr>
              <a:t>) la </a:t>
            </a:r>
            <a:r>
              <a:rPr lang="en-US" dirty="0" err="1">
                <a:solidFill>
                  <a:prstClr val="black"/>
                </a:solidFill>
              </a:rPr>
              <a:t>guitarra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r>
              <a:rPr lang="es-ES" dirty="0">
                <a:solidFill>
                  <a:prstClr val="black"/>
                </a:solidFill>
              </a:rPr>
              <a:t>5. Yo </a:t>
            </a:r>
            <a:r>
              <a:rPr lang="en-US" dirty="0">
                <a:solidFill>
                  <a:prstClr val="black"/>
                </a:solidFill>
              </a:rPr>
              <a:t>________ (</a:t>
            </a:r>
            <a:r>
              <a:rPr lang="en-US" dirty="0" err="1">
                <a:solidFill>
                  <a:prstClr val="black"/>
                </a:solidFill>
              </a:rPr>
              <a:t>nadar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la </a:t>
            </a:r>
            <a:r>
              <a:rPr lang="en-US" dirty="0" err="1">
                <a:solidFill>
                  <a:prstClr val="black"/>
                </a:solidFill>
              </a:rPr>
              <a:t>clase</a:t>
            </a:r>
            <a:r>
              <a:rPr lang="en-US" dirty="0">
                <a:solidFill>
                  <a:prstClr val="black"/>
                </a:solidFill>
              </a:rPr>
              <a:t> de educación </a:t>
            </a:r>
            <a:r>
              <a:rPr lang="en-US" dirty="0" err="1">
                <a:solidFill>
                  <a:prstClr val="black"/>
                </a:solidFill>
              </a:rPr>
              <a:t>física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482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24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¡</a:t>
            </a:r>
            <a:r>
              <a:rPr lang="en-US" dirty="0" err="1"/>
              <a:t>Salud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las 10 </a:t>
            </a:r>
            <a:r>
              <a:rPr lang="en-US" dirty="0" err="1"/>
              <a:t>oraciones</a:t>
            </a:r>
            <a:r>
              <a:rPr lang="en-US" dirty="0"/>
              <a:t> y el </a:t>
            </a:r>
            <a:r>
              <a:rPr lang="en-US" dirty="0" err="1"/>
              <a:t>diario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los </a:t>
            </a:r>
            <a:r>
              <a:rPr lang="en-US" dirty="0" err="1"/>
              <a:t>verbos</a:t>
            </a:r>
            <a:r>
              <a:rPr lang="en-US" dirty="0"/>
              <a:t> –</a:t>
            </a:r>
            <a:r>
              <a:rPr lang="en-US" dirty="0" err="1"/>
              <a:t>ar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C2B</a:t>
            </a:r>
          </a:p>
          <a:p>
            <a:pPr marL="514350" indent="-514350">
              <a:buAutoNum type="arabicPeriod"/>
            </a:pPr>
            <a:r>
              <a:rPr lang="en-US" dirty="0" err="1"/>
              <a:t>Escribir</a:t>
            </a:r>
            <a:r>
              <a:rPr lang="en-US" dirty="0"/>
              <a:t>: el </a:t>
            </a:r>
            <a:r>
              <a:rPr lang="en-US" dirty="0" err="1"/>
              <a:t>colegio</a:t>
            </a:r>
            <a:r>
              <a:rPr lang="en-US" dirty="0"/>
              <a:t> de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sueños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C2A y C2B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366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The sheet of paper is on top of the table.</a:t>
            </a:r>
          </a:p>
          <a:p>
            <a:pPr marL="514350" indent="-514350">
              <a:buAutoNum type="arabicPeriod"/>
            </a:pPr>
            <a:r>
              <a:rPr lang="en-US" dirty="0"/>
              <a:t>The girl’s backpack is behind the desk.</a:t>
            </a:r>
          </a:p>
          <a:p>
            <a:pPr marL="514350" indent="-514350">
              <a:buAutoNum type="arabicPeriod"/>
            </a:pPr>
            <a:r>
              <a:rPr lang="en-US" dirty="0"/>
              <a:t>The library is to the left of the office.</a:t>
            </a:r>
          </a:p>
          <a:p>
            <a:pPr marL="514350" indent="-514350">
              <a:buAutoNum type="arabicPeriod"/>
            </a:pPr>
            <a:r>
              <a:rPr lang="en-US" dirty="0"/>
              <a:t>Where is the bathroom? The bathroom is in front of the cafeteria.</a:t>
            </a:r>
          </a:p>
          <a:p>
            <a:pPr marL="514350" indent="-514350">
              <a:buAutoNum type="arabicPeriod"/>
            </a:pPr>
            <a:r>
              <a:rPr lang="en-US" dirty="0"/>
              <a:t>My fourth class ends at 3:30pm.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lunes, el 14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2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eres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*flashcards—Turn in on fly upon entering class*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Páginas</a:t>
            </a:r>
            <a:r>
              <a:rPr lang="en-US" dirty="0"/>
              <a:t> 1 y 2 del </a:t>
            </a:r>
            <a:r>
              <a:rPr lang="en-US" dirty="0" err="1"/>
              <a:t>libro</a:t>
            </a:r>
            <a:endParaRPr lang="en-US" dirty="0"/>
          </a:p>
          <a:p>
            <a:pPr marL="914400" lvl="1" indent="-514350"/>
            <a:r>
              <a:rPr lang="en-US" dirty="0" err="1"/>
              <a:t>Cultura</a:t>
            </a:r>
            <a:r>
              <a:rPr lang="en-US" dirty="0"/>
              <a:t> y </a:t>
            </a:r>
            <a:r>
              <a:rPr lang="en-US" dirty="0" err="1"/>
              <a:t>traducción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diálogo</a:t>
            </a:r>
            <a:r>
              <a:rPr lang="en-US" dirty="0"/>
              <a:t>: Las </a:t>
            </a:r>
            <a:r>
              <a:rPr lang="en-US" dirty="0" err="1"/>
              <a:t>introducciones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Las </a:t>
            </a:r>
            <a:r>
              <a:rPr lang="en-US" dirty="0" err="1"/>
              <a:t>presentaciones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greetings and goodbyes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r>
              <a:rPr lang="en-US" dirty="0">
                <a:solidFill>
                  <a:srgbClr val="FF0000"/>
                </a:solidFill>
              </a:rPr>
              <a:t>; workbook 1 y 2</a:t>
            </a:r>
          </a:p>
        </p:txBody>
      </p:sp>
    </p:spTree>
    <p:extLst>
      <p:ext uri="{BB962C8B-B14F-4D97-AF65-F5344CB8AC3E}">
        <p14:creationId xmlns:p14="http://schemas.microsoft.com/office/powerpoint/2010/main" val="4158755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25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Contraseña</a:t>
            </a:r>
            <a:r>
              <a:rPr lang="en-US" dirty="0"/>
              <a:t>: el </a:t>
            </a:r>
            <a:r>
              <a:rPr lang="en-US" dirty="0" err="1"/>
              <a:t>monstruo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Entregar</a:t>
            </a:r>
            <a:r>
              <a:rPr lang="en-US" dirty="0"/>
              <a:t> “El </a:t>
            </a:r>
            <a:r>
              <a:rPr lang="en-US" dirty="0" err="1"/>
              <a:t>colegio</a:t>
            </a:r>
            <a:r>
              <a:rPr lang="en-US" dirty="0"/>
              <a:t> de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sueños</a:t>
            </a:r>
            <a:r>
              <a:rPr lang="en-US" dirty="0"/>
              <a:t>”/DIARIO</a:t>
            </a:r>
          </a:p>
          <a:p>
            <a:pPr marL="514350" indent="-514350">
              <a:buAutoNum type="arabicPeriod"/>
            </a:pPr>
            <a:r>
              <a:rPr lang="en-US" dirty="0" err="1"/>
              <a:t>Hablar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DDLM </a:t>
            </a:r>
          </a:p>
          <a:p>
            <a:pPr marL="514350" indent="-514350">
              <a:buAutoNum type="arabicPeriod"/>
            </a:pPr>
            <a:r>
              <a:rPr lang="en-US" dirty="0" err="1"/>
              <a:t>Mirar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—</a:t>
            </a:r>
            <a:r>
              <a:rPr lang="en-US" i="1" dirty="0"/>
              <a:t>The Book of Life</a:t>
            </a:r>
          </a:p>
          <a:p>
            <a:pPr marL="514350" indent="-514350">
              <a:buAutoNum type="arabicPeriod"/>
            </a:pPr>
            <a:r>
              <a:rPr lang="en-US" dirty="0" err="1"/>
              <a:t>Completar</a:t>
            </a:r>
            <a:r>
              <a:rPr lang="en-US" dirty="0"/>
              <a:t> la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repaso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para el examen de C2A y C2B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52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Spanish.</a:t>
            </a:r>
          </a:p>
          <a:p>
            <a:pPr marL="514350" indent="-514350">
              <a:buAutoNum type="arabicPeriod"/>
            </a:pPr>
            <a:r>
              <a:rPr lang="en-US" dirty="0"/>
              <a:t>I learn a lot in French class.</a:t>
            </a:r>
          </a:p>
          <a:p>
            <a:pPr marL="514350" indent="-514350">
              <a:buAutoNum type="arabicPeriod"/>
            </a:pPr>
            <a:r>
              <a:rPr lang="en-US" dirty="0"/>
              <a:t>My friends and I study for biology class.</a:t>
            </a:r>
          </a:p>
          <a:p>
            <a:pPr marL="514350" indent="-514350">
              <a:buAutoNum type="arabicPeriod"/>
            </a:pPr>
            <a:r>
              <a:rPr lang="en-US" dirty="0"/>
              <a:t>The teacher teaches home economics class.</a:t>
            </a:r>
          </a:p>
          <a:p>
            <a:pPr marL="514350" indent="-514350">
              <a:buAutoNum type="arabicPeriod"/>
            </a:pPr>
            <a:r>
              <a:rPr lang="en-US" dirty="0"/>
              <a:t>My last class is chemistry.</a:t>
            </a:r>
          </a:p>
          <a:p>
            <a:pPr marL="514350" indent="-514350">
              <a:buAutoNum type="arabicPeriod"/>
            </a:pPr>
            <a:r>
              <a:rPr lang="en-US" dirty="0"/>
              <a:t>The students talk a lot in history class.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611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26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93"/>
            <a:ext cx="8229600" cy="55442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el primo</a:t>
            </a:r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verbos</a:t>
            </a:r>
            <a:r>
              <a:rPr lang="en-US" dirty="0"/>
              <a:t> –</a:t>
            </a:r>
            <a:r>
              <a:rPr lang="en-US" dirty="0" err="1"/>
              <a:t>ar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Avalancha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r>
              <a:rPr lang="en-US" dirty="0"/>
              <a:t> y </a:t>
            </a:r>
            <a:r>
              <a:rPr lang="en-US" dirty="0" err="1"/>
              <a:t>gramática</a:t>
            </a:r>
            <a:r>
              <a:rPr lang="en-US" dirty="0"/>
              <a:t>: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relays</a:t>
            </a:r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del </a:t>
            </a:r>
            <a:r>
              <a:rPr lang="en-US" dirty="0" err="1"/>
              <a:t>vocabulario</a:t>
            </a:r>
            <a:r>
              <a:rPr lang="en-US" dirty="0"/>
              <a:t>: Mata la </a:t>
            </a:r>
            <a:r>
              <a:rPr lang="en-US" dirty="0" err="1"/>
              <a:t>mosca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C2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 (las </a:t>
            </a:r>
            <a:r>
              <a:rPr lang="en-US" dirty="0" err="1">
                <a:solidFill>
                  <a:srgbClr val="FF0000"/>
                </a:solidFill>
              </a:rPr>
              <a:t>clases</a:t>
            </a:r>
            <a:r>
              <a:rPr lang="en-US" dirty="0">
                <a:solidFill>
                  <a:srgbClr val="FF0000"/>
                </a:solidFill>
              </a:rPr>
              <a:t>, los </a:t>
            </a:r>
            <a:r>
              <a:rPr lang="en-US" dirty="0" err="1">
                <a:solidFill>
                  <a:srgbClr val="FF0000"/>
                </a:solidFill>
              </a:rPr>
              <a:t>materiales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escolares</a:t>
            </a:r>
            <a:r>
              <a:rPr lang="en-US" dirty="0">
                <a:solidFill>
                  <a:srgbClr val="FF0000"/>
                </a:solidFill>
              </a:rPr>
              <a:t>, los </a:t>
            </a:r>
            <a:r>
              <a:rPr lang="en-US" dirty="0" err="1">
                <a:solidFill>
                  <a:srgbClr val="FF0000"/>
                </a:solidFill>
              </a:rPr>
              <a:t>verbos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posesión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contracciones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75479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The hard class is mandatory.</a:t>
            </a:r>
          </a:p>
          <a:p>
            <a:pPr marL="514350" indent="-514350">
              <a:buAutoNum type="arabicPeriod"/>
            </a:pPr>
            <a:r>
              <a:rPr lang="en-US" dirty="0"/>
              <a:t>We use calculators in the math class.</a:t>
            </a:r>
          </a:p>
          <a:p>
            <a:pPr marL="514350" indent="-514350">
              <a:buAutoNum type="arabicPeriod"/>
            </a:pPr>
            <a:r>
              <a:rPr lang="en-US" dirty="0"/>
              <a:t>The markers are on top of the desk.</a:t>
            </a:r>
          </a:p>
          <a:p>
            <a:pPr marL="514350" indent="-514350">
              <a:buAutoNum type="arabicPeriod"/>
            </a:pPr>
            <a:r>
              <a:rPr lang="en-US" dirty="0"/>
              <a:t>My easy class begins at 2pm.</a:t>
            </a:r>
          </a:p>
          <a:p>
            <a:pPr marL="514350" indent="-514350">
              <a:buAutoNum type="arabicPeriod"/>
            </a:pPr>
            <a:r>
              <a:rPr lang="en-US" dirty="0"/>
              <a:t>Do you draw in art class?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590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27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restaurante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teléfonos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el examen de C2</a:t>
            </a:r>
          </a:p>
          <a:p>
            <a:pPr marL="514350" indent="-514350">
              <a:buAutoNum type="arabicPeriod"/>
            </a:pPr>
            <a:r>
              <a:rPr lang="en-US" dirty="0" err="1"/>
              <a:t>Adivinar</a:t>
            </a:r>
            <a:r>
              <a:rPr lang="en-US" dirty="0"/>
              <a:t> la </a:t>
            </a:r>
            <a:r>
              <a:rPr lang="en-US" dirty="0" err="1"/>
              <a:t>edad</a:t>
            </a:r>
            <a:r>
              <a:rPr lang="en-US" dirty="0"/>
              <a:t> de la </a:t>
            </a:r>
            <a:r>
              <a:rPr lang="en-US" dirty="0" err="1"/>
              <a:t>profesora</a:t>
            </a:r>
            <a:r>
              <a:rPr lang="en-US" dirty="0"/>
              <a:t> (bonus) 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C3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for C3 due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248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of the following sentences is incorrect. Re-write the sentence correctly.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clase</a:t>
            </a:r>
            <a:r>
              <a:rPr lang="en-US" dirty="0"/>
              <a:t> de arte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pequeña</a:t>
            </a:r>
            <a:r>
              <a:rPr lang="en-US" dirty="0"/>
              <a:t>. Hay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profesor</a:t>
            </a:r>
            <a:r>
              <a:rPr lang="en-US" dirty="0"/>
              <a:t> de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popular.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aburrido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calculadora</a:t>
            </a:r>
            <a:r>
              <a:rPr lang="en-US" dirty="0"/>
              <a:t> para la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geografía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cafetería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 la </a:t>
            </a:r>
            <a:r>
              <a:rPr lang="en-US" dirty="0" err="1"/>
              <a:t>oficina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014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30 de </a:t>
            </a:r>
            <a:r>
              <a:rPr lang="en-US" dirty="0" err="1"/>
              <a:t>octubre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camote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exámenes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C3A</a:t>
            </a:r>
          </a:p>
          <a:p>
            <a:pPr marL="914400" lvl="1" indent="-514350"/>
            <a:r>
              <a:rPr lang="en-US" dirty="0" err="1"/>
              <a:t>Definir</a:t>
            </a:r>
            <a:r>
              <a:rPr lang="en-US" dirty="0"/>
              <a:t> y </a:t>
            </a:r>
            <a:r>
              <a:rPr lang="en-US" dirty="0" err="1"/>
              <a:t>repetir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que </a:t>
            </a:r>
            <a:r>
              <a:rPr lang="en-US" dirty="0" err="1"/>
              <a:t>terminan</a:t>
            </a:r>
            <a:r>
              <a:rPr lang="en-US" dirty="0"/>
              <a:t> con –</a:t>
            </a:r>
            <a:r>
              <a:rPr lang="en-US" dirty="0" err="1"/>
              <a:t>er</a:t>
            </a:r>
            <a:r>
              <a:rPr lang="en-US" dirty="0"/>
              <a:t> y –</a:t>
            </a:r>
            <a:r>
              <a:rPr lang="en-US" dirty="0" err="1"/>
              <a:t>ir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TB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 err="1"/>
              <a:t>er</a:t>
            </a:r>
            <a:r>
              <a:rPr lang="en-US" dirty="0"/>
              <a:t> &amp; -</a:t>
            </a:r>
            <a:r>
              <a:rPr lang="en-US" dirty="0" err="1"/>
              <a:t>ir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C3A flashcards due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69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31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flashcards*</a:t>
            </a:r>
          </a:p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pavo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C3A-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/</a:t>
            </a:r>
            <a:r>
              <a:rPr lang="en-US" dirty="0" err="1"/>
              <a:t>Repasar</a:t>
            </a:r>
            <a:r>
              <a:rPr lang="en-US" dirty="0"/>
              <a:t> los </a:t>
            </a:r>
            <a:r>
              <a:rPr lang="en-US" dirty="0" err="1"/>
              <a:t>apuntes</a:t>
            </a:r>
            <a:endParaRPr lang="en-US" dirty="0"/>
          </a:p>
          <a:p>
            <a:pPr marL="514350" lvl="0" indent="-51435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Práctica con </a:t>
            </a:r>
            <a:r>
              <a:rPr lang="en-US" dirty="0" err="1">
                <a:solidFill>
                  <a:prstClr val="black"/>
                </a:solidFill>
              </a:rPr>
              <a:t>los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verbos</a:t>
            </a:r>
            <a:endParaRPr lang="en-US" dirty="0">
              <a:solidFill>
                <a:prstClr val="black"/>
              </a:solidFill>
            </a:endParaRPr>
          </a:p>
          <a:p>
            <a:pPr marL="914400" lvl="1" indent="-514350"/>
            <a:r>
              <a:rPr lang="en-US" dirty="0" err="1">
                <a:solidFill>
                  <a:prstClr val="black"/>
                </a:solidFill>
              </a:rPr>
              <a:t>Tablas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blancas</a:t>
            </a:r>
            <a:endParaRPr lang="en-US" dirty="0">
              <a:solidFill>
                <a:prstClr val="black"/>
              </a:solidFill>
            </a:endParaRPr>
          </a:p>
          <a:p>
            <a:pPr marL="514350" lvl="0" indent="-51435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WB 53/54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WB 53/54;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r>
              <a:rPr lang="en-US" dirty="0">
                <a:solidFill>
                  <a:srgbClr val="FF0000"/>
                </a:solidFill>
              </a:rPr>
              <a:t>—vocab &amp; grammar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76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*IN BOTH SPANISH AND ENGLISH*</a:t>
            </a:r>
          </a:p>
          <a:p>
            <a:pPr marL="514350" indent="-514350">
              <a:buAutoNum type="arabicPeriod"/>
            </a:pPr>
            <a:r>
              <a:rPr lang="en-US" dirty="0"/>
              <a:t>List two items you eat for breakfast.</a:t>
            </a:r>
          </a:p>
          <a:p>
            <a:pPr marL="514350" indent="-514350">
              <a:buAutoNum type="arabicPeriod"/>
            </a:pPr>
            <a:r>
              <a:rPr lang="en-US" dirty="0"/>
              <a:t>List two items you eat for lunch.</a:t>
            </a:r>
          </a:p>
          <a:p>
            <a:pPr marL="514350" indent="-514350">
              <a:buAutoNum type="arabicPeriod"/>
            </a:pPr>
            <a:r>
              <a:rPr lang="en-US" dirty="0"/>
              <a:t>List two items you eat for dinner.</a:t>
            </a:r>
          </a:p>
          <a:p>
            <a:pPr marL="514350" indent="-514350">
              <a:buAutoNum type="arabicPeriod"/>
            </a:pPr>
            <a:r>
              <a:rPr lang="en-US" dirty="0"/>
              <a:t>List two items you like to drink.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41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274638"/>
            <a:ext cx="88314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primero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3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la piña</a:t>
            </a:r>
          </a:p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*</a:t>
            </a:r>
            <a:r>
              <a:rPr lang="en-US" dirty="0" err="1">
                <a:solidFill>
                  <a:prstClr val="black"/>
                </a:solidFill>
              </a:rPr>
              <a:t>Entregar</a:t>
            </a:r>
            <a:r>
              <a:rPr lang="en-US" dirty="0">
                <a:solidFill>
                  <a:prstClr val="black"/>
                </a:solidFill>
              </a:rPr>
              <a:t> la </a:t>
            </a:r>
            <a:r>
              <a:rPr lang="en-US" dirty="0" err="1">
                <a:solidFill>
                  <a:prstClr val="black"/>
                </a:solidFill>
              </a:rPr>
              <a:t>tarea</a:t>
            </a:r>
            <a:r>
              <a:rPr lang="en-US" dirty="0">
                <a:solidFill>
                  <a:prstClr val="black"/>
                </a:solidFill>
              </a:rPr>
              <a:t>*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dirty="0" err="1">
                <a:solidFill>
                  <a:prstClr val="black"/>
                </a:solidFill>
              </a:rPr>
              <a:t>Repasar</a:t>
            </a:r>
            <a:r>
              <a:rPr lang="en-US" dirty="0">
                <a:solidFill>
                  <a:prstClr val="black"/>
                </a:solidFill>
              </a:rPr>
              <a:t> WB 53/54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dirty="0" err="1">
                <a:solidFill>
                  <a:prstClr val="black"/>
                </a:solidFill>
              </a:rPr>
              <a:t>Hoja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práctica</a:t>
            </a:r>
            <a:endParaRPr lang="en-US" dirty="0">
              <a:solidFill>
                <a:prstClr val="black"/>
              </a:solidFill>
            </a:endParaRPr>
          </a:p>
          <a:p>
            <a:pPr marL="514350" lvl="0" indent="-514350">
              <a:buFont typeface="Arial"/>
              <a:buAutoNum type="arabicPeriod"/>
            </a:pPr>
            <a:r>
              <a:rPr lang="en-US" dirty="0"/>
              <a:t>Una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 (124/125)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plato</a:t>
            </a:r>
            <a:endParaRPr lang="en-US" dirty="0"/>
          </a:p>
          <a:p>
            <a:pPr marL="514350" lvl="0" indent="-514350">
              <a:buFont typeface="Arial"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platos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para la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—vocab &amp; grammar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0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/>
              <a:t>Traduzca</a:t>
            </a:r>
            <a:r>
              <a:rPr lang="en-US" dirty="0"/>
              <a:t> al </a:t>
            </a:r>
            <a:r>
              <a:rPr lang="en-US" dirty="0" err="1"/>
              <a:t>español</a:t>
            </a:r>
            <a:r>
              <a:rPr lang="en-US" dirty="0"/>
              <a:t> (Translate to Spanish):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Nice to meet you.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And you? (informal)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are you? (formal)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 am well, thanks.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Good evening.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110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Conjugate the following verbs: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__________ (</a:t>
            </a:r>
            <a:r>
              <a:rPr lang="en-US" dirty="0" err="1"/>
              <a:t>escribir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Ana y </a:t>
            </a:r>
            <a:r>
              <a:rPr lang="en-US" dirty="0" err="1"/>
              <a:t>Paca</a:t>
            </a:r>
            <a:r>
              <a:rPr lang="en-US" dirty="0"/>
              <a:t> __________ (</a:t>
            </a:r>
            <a:r>
              <a:rPr lang="en-US" dirty="0" err="1"/>
              <a:t>aprender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Mi</a:t>
            </a:r>
            <a:r>
              <a:rPr lang="en-US" dirty="0"/>
              <a:t> amigo y </a:t>
            </a:r>
            <a:r>
              <a:rPr lang="en-US" dirty="0" err="1"/>
              <a:t>yo</a:t>
            </a:r>
            <a:r>
              <a:rPr lang="en-US" dirty="0"/>
              <a:t> __________ (comer)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Tú</a:t>
            </a:r>
            <a:r>
              <a:rPr lang="en-US" dirty="0"/>
              <a:t> __________ (</a:t>
            </a:r>
            <a:r>
              <a:rPr lang="en-US" dirty="0" err="1"/>
              <a:t>vivir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Raúl</a:t>
            </a:r>
            <a:r>
              <a:rPr lang="en-US" dirty="0"/>
              <a:t> y </a:t>
            </a:r>
            <a:r>
              <a:rPr lang="en-US" dirty="0" err="1"/>
              <a:t>tú</a:t>
            </a:r>
            <a:r>
              <a:rPr lang="en-US" dirty="0"/>
              <a:t> __________ (</a:t>
            </a:r>
            <a:r>
              <a:rPr lang="en-US" dirty="0" err="1"/>
              <a:t>compartir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Vosotros</a:t>
            </a:r>
            <a:r>
              <a:rPr lang="en-US" dirty="0"/>
              <a:t> __________ (</a:t>
            </a:r>
            <a:r>
              <a:rPr lang="en-US" dirty="0" err="1"/>
              <a:t>beber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Los </a:t>
            </a:r>
            <a:r>
              <a:rPr lang="en-US" dirty="0" err="1"/>
              <a:t>alumnos</a:t>
            </a:r>
            <a:r>
              <a:rPr lang="en-US" dirty="0"/>
              <a:t> __________ (</a:t>
            </a:r>
            <a:r>
              <a:rPr lang="en-US" dirty="0" err="1"/>
              <a:t>asistir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073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71"/>
            <a:ext cx="8229600" cy="64586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aprendo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bebo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rompe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Tú</a:t>
            </a:r>
            <a:r>
              <a:rPr lang="en-US" dirty="0"/>
              <a:t> comes.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tememos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no </a:t>
            </a:r>
            <a:r>
              <a:rPr lang="en-US" dirty="0" err="1"/>
              <a:t>comprendo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creen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leen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no </a:t>
            </a:r>
            <a:r>
              <a:rPr lang="en-US" dirty="0" err="1"/>
              <a:t>vendo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Tú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metemos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corren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248313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228"/>
            <a:ext cx="8229600" cy="55674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abro</a:t>
            </a:r>
            <a:r>
              <a:rPr lang="en-US" dirty="0"/>
              <a:t> las </a:t>
            </a:r>
            <a:r>
              <a:rPr lang="en-US" dirty="0" err="1"/>
              <a:t>ventanas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vivimos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Tú</a:t>
            </a:r>
            <a:r>
              <a:rPr lang="en-US" dirty="0"/>
              <a:t> escribes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libros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err="1"/>
              <a:t>sube</a:t>
            </a:r>
            <a:r>
              <a:rPr lang="en-US" dirty="0"/>
              <a:t> la </a:t>
            </a:r>
            <a:r>
              <a:rPr lang="en-US" dirty="0" err="1"/>
              <a:t>escalera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descubro</a:t>
            </a:r>
            <a:r>
              <a:rPr lang="en-US" dirty="0"/>
              <a:t> un </a:t>
            </a:r>
            <a:r>
              <a:rPr lang="en-US" dirty="0" err="1"/>
              <a:t>gato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casa.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decidimos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no </a:t>
            </a:r>
            <a:r>
              <a:rPr lang="en-US" dirty="0" err="1"/>
              <a:t>asisten</a:t>
            </a:r>
            <a:r>
              <a:rPr lang="en-US" dirty="0"/>
              <a:t> a la </a:t>
            </a:r>
            <a:r>
              <a:rPr lang="en-US" dirty="0" err="1"/>
              <a:t>escuela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Los </a:t>
            </a:r>
            <a:r>
              <a:rPr lang="en-US" dirty="0" err="1"/>
              <a:t>chicos</a:t>
            </a:r>
            <a:r>
              <a:rPr lang="en-US" dirty="0"/>
              <a:t> </a:t>
            </a:r>
            <a:r>
              <a:rPr lang="en-US" dirty="0" err="1"/>
              <a:t>describen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recibo</a:t>
            </a:r>
            <a:r>
              <a:rPr lang="en-US" dirty="0"/>
              <a:t> </a:t>
            </a:r>
            <a:r>
              <a:rPr lang="en-US" dirty="0" err="1"/>
              <a:t>regalos</a:t>
            </a:r>
            <a:r>
              <a:rPr lang="en-US" dirty="0"/>
              <a:t> para mi </a:t>
            </a:r>
            <a:r>
              <a:rPr lang="en-US" dirty="0" err="1"/>
              <a:t>cumpleaños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57264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TOOK OUT OF 2017 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2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las </a:t>
            </a:r>
            <a:r>
              <a:rPr lang="en-US" dirty="0" err="1"/>
              <a:t>palomitas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verbos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(?)</a:t>
            </a:r>
          </a:p>
          <a:p>
            <a:pPr marL="514350" indent="-514350">
              <a:buAutoNum type="arabicPeriod"/>
            </a:pPr>
            <a:r>
              <a:rPr lang="en-US" dirty="0"/>
              <a:t>Gustar y </a:t>
            </a:r>
            <a:r>
              <a:rPr lang="en-US" dirty="0" err="1"/>
              <a:t>encantar</a:t>
            </a:r>
            <a:r>
              <a:rPr lang="en-US" dirty="0"/>
              <a:t> (WB 95/96)</a:t>
            </a:r>
          </a:p>
          <a:p>
            <a:pPr marL="514350" indent="-514350">
              <a:buAutoNum type="arabicPeriod"/>
            </a:pPr>
            <a:r>
              <a:rPr lang="en-US" dirty="0"/>
              <a:t>Las </a:t>
            </a:r>
            <a:r>
              <a:rPr lang="en-US" dirty="0" err="1"/>
              <a:t>presentaciones</a:t>
            </a:r>
            <a:r>
              <a:rPr lang="en-US" dirty="0"/>
              <a:t> del </a:t>
            </a:r>
            <a:r>
              <a:rPr lang="en-US" dirty="0" err="1"/>
              <a:t>Día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muertos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Traer la comida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517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They eat fruit salad with grapes, bananas, and apples.</a:t>
            </a:r>
          </a:p>
          <a:p>
            <a:pPr marL="514350" indent="-514350">
              <a:buAutoNum type="arabicPeriod"/>
            </a:pPr>
            <a:r>
              <a:rPr lang="en-US" dirty="0"/>
              <a:t>You share your pizza and cookies with Alicia.</a:t>
            </a:r>
          </a:p>
          <a:p>
            <a:pPr marL="514350" indent="-514350">
              <a:buAutoNum type="arabicPeriod"/>
            </a:pPr>
            <a:r>
              <a:rPr lang="en-US" dirty="0"/>
              <a:t>For lunch, I like to drink lemonade.</a:t>
            </a:r>
          </a:p>
          <a:p>
            <a:pPr marL="514350" indent="-514350">
              <a:buAutoNum type="arabicPeriod"/>
            </a:pPr>
            <a:r>
              <a:rPr lang="en-US" dirty="0"/>
              <a:t>We love desserts. We eat ice cream.</a:t>
            </a:r>
          </a:p>
          <a:p>
            <a:pPr marL="514350" indent="-514350">
              <a:buAutoNum type="arabicPeriod"/>
            </a:pPr>
            <a:r>
              <a:rPr lang="en-US" dirty="0"/>
              <a:t>For dinner, Luisa eats fish with green beans. She drinks milk.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02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suerte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platos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C3A</a:t>
            </a:r>
          </a:p>
          <a:p>
            <a:pPr marL="514350" indent="-514350">
              <a:buAutoNum type="arabicPeriod"/>
            </a:pPr>
            <a:r>
              <a:rPr lang="en-US" dirty="0" err="1"/>
              <a:t>Definir</a:t>
            </a:r>
            <a:r>
              <a:rPr lang="en-US" dirty="0"/>
              <a:t> el </a:t>
            </a:r>
            <a:r>
              <a:rPr lang="en-US" dirty="0" err="1"/>
              <a:t>vocabulario</a:t>
            </a:r>
            <a:r>
              <a:rPr lang="en-US" dirty="0"/>
              <a:t> de C3B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Gustar y </a:t>
            </a:r>
            <a:r>
              <a:rPr lang="en-US" dirty="0" err="1"/>
              <a:t>encantar</a:t>
            </a:r>
            <a:r>
              <a:rPr lang="en-US" dirty="0"/>
              <a:t> (WB 95/96)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Empezar</a:t>
            </a:r>
            <a:r>
              <a:rPr lang="en-US" dirty="0"/>
              <a:t> las </a:t>
            </a:r>
            <a:r>
              <a:rPr lang="en-US" dirty="0" err="1"/>
              <a:t>presentaciones</a:t>
            </a:r>
            <a:r>
              <a:rPr lang="en-US" dirty="0"/>
              <a:t> del DDLM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¡</a:t>
            </a:r>
            <a:r>
              <a:rPr lang="en-US" dirty="0" err="1">
                <a:solidFill>
                  <a:srgbClr val="FF0000"/>
                </a:solidFill>
              </a:rPr>
              <a:t>Preparar</a:t>
            </a:r>
            <a:r>
              <a:rPr lang="en-US" dirty="0">
                <a:solidFill>
                  <a:srgbClr val="FF0000"/>
                </a:solidFill>
              </a:rPr>
              <a:t> la comida!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1939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You do not eat meat. You eat apples, oranges, and strawberries.</a:t>
            </a:r>
          </a:p>
          <a:p>
            <a:pPr marL="514350" indent="-514350">
              <a:buAutoNum type="arabicPeriod"/>
            </a:pPr>
            <a:r>
              <a:rPr lang="en-US" dirty="0"/>
              <a:t>For lunch, we eat chicken, onions, and rice.</a:t>
            </a:r>
          </a:p>
          <a:p>
            <a:pPr marL="514350" indent="-514350">
              <a:buAutoNum type="arabicPeriod"/>
            </a:pPr>
            <a:r>
              <a:rPr lang="en-US" dirty="0"/>
              <a:t>I am hungry. I eat eggs and bacon for breakfast.</a:t>
            </a:r>
          </a:p>
          <a:p>
            <a:pPr marL="514350" indent="-514350">
              <a:buAutoNum type="arabicPeriod"/>
            </a:pPr>
            <a:r>
              <a:rPr lang="en-US" dirty="0"/>
              <a:t>She does not eat meat. She eats carrots, potatoes and tomatoes everyday.</a:t>
            </a:r>
          </a:p>
          <a:p>
            <a:pPr marL="514350" indent="-514350">
              <a:buAutoNum type="arabicPeriod"/>
            </a:pPr>
            <a:r>
              <a:rPr lang="en-US" dirty="0"/>
              <a:t>I am thirsty. I drink iced tea.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74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3 de </a:t>
            </a:r>
            <a:r>
              <a:rPr lang="en-US" dirty="0" err="1"/>
              <a:t>noviembre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46" y="1600200"/>
            <a:ext cx="877361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>
                <a:solidFill>
                  <a:srgbClr val="C00000"/>
                </a:solidFill>
              </a:rPr>
              <a:t>¡FIESTA!</a:t>
            </a:r>
          </a:p>
        </p:txBody>
      </p:sp>
    </p:spTree>
    <p:extLst>
      <p:ext uri="{BB962C8B-B14F-4D97-AF65-F5344CB8AC3E}">
        <p14:creationId xmlns:p14="http://schemas.microsoft.com/office/powerpoint/2010/main" val="6122008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6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2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conozco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C3B</a:t>
            </a:r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Actividades</a:t>
            </a:r>
            <a:r>
              <a:rPr lang="en-US" dirty="0"/>
              <a:t> del </a:t>
            </a:r>
            <a:r>
              <a:rPr lang="en-US" dirty="0" err="1"/>
              <a:t>libro</a:t>
            </a:r>
            <a:endParaRPr lang="en-US" dirty="0"/>
          </a:p>
          <a:p>
            <a:pPr marL="914400" lvl="1" indent="-514350"/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 (148/149)</a:t>
            </a:r>
          </a:p>
          <a:p>
            <a:pPr marL="914400" lvl="1" indent="-514350"/>
            <a:r>
              <a:rPr lang="en-US" dirty="0"/>
              <a:t>Leer 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culturales</a:t>
            </a:r>
            <a:r>
              <a:rPr lang="en-US" dirty="0"/>
              <a:t> (156, 160, 163)</a:t>
            </a:r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verbos</a:t>
            </a:r>
            <a:r>
              <a:rPr lang="en-US" dirty="0"/>
              <a:t>: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(WB 59/60)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due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C3B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30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like water.</a:t>
            </a:r>
          </a:p>
          <a:p>
            <a:pPr marL="514350" indent="-514350">
              <a:buAutoNum type="arabicPeriod"/>
            </a:pPr>
            <a:r>
              <a:rPr lang="en-US" dirty="0"/>
              <a:t>We love cookies.</a:t>
            </a:r>
          </a:p>
          <a:p>
            <a:pPr marL="514350" indent="-514350">
              <a:buAutoNum type="arabicPeriod"/>
            </a:pPr>
            <a:r>
              <a:rPr lang="en-US" dirty="0"/>
              <a:t>You like chicken with rice.</a:t>
            </a:r>
          </a:p>
          <a:p>
            <a:pPr marL="514350" indent="-514350">
              <a:buAutoNum type="arabicPeriod"/>
            </a:pPr>
            <a:r>
              <a:rPr lang="en-US" dirty="0"/>
              <a:t>They love coffee.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</a:t>
            </a:r>
            <a:r>
              <a:rPr lang="en-US" dirty="0" err="1"/>
              <a:t>martes</a:t>
            </a:r>
            <a:r>
              <a:rPr lang="en-US" dirty="0"/>
              <a:t>, el 15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0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Dónde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Presentaciones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diálogos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saludos</a:t>
            </a:r>
            <a:r>
              <a:rPr lang="en-US" dirty="0"/>
              <a:t> (WS)</a:t>
            </a:r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juego</a:t>
            </a:r>
            <a:r>
              <a:rPr lang="en-US" dirty="0"/>
              <a:t> con </a:t>
            </a:r>
            <a:r>
              <a:rPr lang="en-US" dirty="0" err="1"/>
              <a:t>saludos</a:t>
            </a:r>
            <a:endParaRPr lang="en-US" dirty="0"/>
          </a:p>
          <a:p>
            <a:pPr marL="914400" lvl="1" indent="-514350"/>
            <a:r>
              <a:rPr lang="en-US" dirty="0"/>
              <a:t>Mata la </a:t>
            </a:r>
            <a:r>
              <a:rPr lang="en-US" dirty="0" err="1"/>
              <a:t>mosca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saludos</a:t>
            </a:r>
            <a:r>
              <a:rPr lang="en-US" dirty="0">
                <a:solidFill>
                  <a:srgbClr val="FF0000"/>
                </a:solidFill>
              </a:rPr>
              <a:t> (greetings &amp; goodbyes)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599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8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servirle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*Turn in C3B flash cards!*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 (WB 59/60)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C3B: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verbos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TB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Avalancha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46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Translate the following sentences to SPANISH:</a:t>
            </a:r>
          </a:p>
          <a:p>
            <a:pPr>
              <a:buNone/>
            </a:pPr>
            <a:r>
              <a:rPr lang="en-US" dirty="0"/>
              <a:t>1. The waiter brings the menu to the customer.</a:t>
            </a:r>
          </a:p>
          <a:p>
            <a:pPr>
              <a:buNone/>
            </a:pPr>
            <a:r>
              <a:rPr lang="en-US" dirty="0"/>
              <a:t>2. On the table, there is a fork, a spoon, and a napkin.</a:t>
            </a:r>
          </a:p>
          <a:p>
            <a:pPr>
              <a:buNone/>
            </a:pPr>
            <a:r>
              <a:rPr lang="en-US" dirty="0"/>
              <a:t>3. I would like salt and pepper.</a:t>
            </a:r>
          </a:p>
          <a:p>
            <a:pPr>
              <a:buNone/>
            </a:pPr>
            <a:r>
              <a:rPr lang="en-US" dirty="0"/>
              <a:t>4.  You desire something without salt.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1093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9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Contraseña: la </a:t>
            </a:r>
            <a:r>
              <a:rPr lang="en-US" dirty="0" err="1"/>
              <a:t>propina</a:t>
            </a:r>
            <a:endParaRPr lang="en-US" dirty="0"/>
          </a:p>
          <a:p>
            <a:pPr marL="0" indent="0" algn="ctr">
              <a:buNone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- WB 61/64</a:t>
            </a:r>
          </a:p>
          <a:p>
            <a:pPr marL="514350" indent="-514350">
              <a:buAutoNum type="arabicPeriod"/>
            </a:pPr>
            <a:r>
              <a:rPr lang="en-US" dirty="0" err="1"/>
              <a:t>Vocabulario</a:t>
            </a:r>
            <a:r>
              <a:rPr lang="en-US" dirty="0"/>
              <a:t> de C3B: Mata la </a:t>
            </a:r>
            <a:r>
              <a:rPr lang="en-US" dirty="0" err="1"/>
              <a:t>mosca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menús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los </a:t>
            </a:r>
            <a:r>
              <a:rPr lang="en-US" dirty="0" err="1">
                <a:solidFill>
                  <a:srgbClr val="FF0000"/>
                </a:solidFill>
              </a:rPr>
              <a:t>menús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MARTInkShape-2"/>
          <p:cNvSpPr/>
          <p:nvPr/>
        </p:nvSpPr>
        <p:spPr>
          <a:xfrm>
            <a:off x="2640857" y="3372077"/>
            <a:ext cx="32532" cy="45277"/>
          </a:xfrm>
          <a:custGeom>
            <a:avLst/>
            <a:gdLst/>
            <a:ahLst/>
            <a:cxnLst/>
            <a:rect l="0" t="0" r="0" b="0"/>
            <a:pathLst>
              <a:path w="32532" h="45277">
                <a:moveTo>
                  <a:pt x="32531" y="0"/>
                </a:moveTo>
                <a:lnTo>
                  <a:pt x="13242" y="25216"/>
                </a:lnTo>
                <a:lnTo>
                  <a:pt x="0" y="45276"/>
                </a:lnTo>
              </a:path>
            </a:pathLst>
          </a:custGeom>
          <a:ln w="19050"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514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The food is flavorful and delicious.</a:t>
            </a:r>
          </a:p>
          <a:p>
            <a:pPr marL="514350" indent="-514350">
              <a:buAutoNum type="arabicPeriod"/>
            </a:pPr>
            <a:r>
              <a:rPr lang="en-US" dirty="0"/>
              <a:t>The French fries are bad. How gross!</a:t>
            </a:r>
          </a:p>
          <a:p>
            <a:pPr marL="514350" indent="-514350">
              <a:buAutoNum type="arabicPeriod"/>
            </a:pPr>
            <a:r>
              <a:rPr lang="en-US" dirty="0"/>
              <a:t>In order to maintain health, we walk everyday.</a:t>
            </a:r>
          </a:p>
          <a:p>
            <a:pPr marL="514350" indent="-514350">
              <a:buAutoNum type="arabicPeriod"/>
            </a:pPr>
            <a:r>
              <a:rPr lang="en-US" dirty="0"/>
              <a:t>Will you bring me the sugar? I think the coffee is horrible.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173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10 de noviembre.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la </a:t>
            </a:r>
            <a:r>
              <a:rPr lang="en-US" dirty="0" err="1"/>
              <a:t>merienda</a:t>
            </a:r>
            <a:r>
              <a:rPr lang="en-US" dirty="0"/>
              <a:t>; el </a:t>
            </a:r>
            <a:r>
              <a:rPr lang="en-US" dirty="0" err="1"/>
              <a:t>bocadillo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C3B</a:t>
            </a:r>
          </a:p>
          <a:p>
            <a:pPr marL="514350" indent="-514350"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menús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Practicar</a:t>
            </a:r>
            <a:r>
              <a:rPr lang="en-US" dirty="0"/>
              <a:t> con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regulares</a:t>
            </a:r>
            <a:endParaRPr lang="en-US" dirty="0"/>
          </a:p>
          <a:p>
            <a:pPr marL="914400" lvl="1" indent="-514350"/>
            <a:r>
              <a:rPr lang="en-US" dirty="0" err="1"/>
              <a:t>Avalancha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C3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025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For the main dish, I use a fork, a knife, and a spoon.</a:t>
            </a:r>
          </a:p>
          <a:p>
            <a:pPr marL="514350" indent="-514350">
              <a:buAutoNum type="arabicPeriod"/>
            </a:pPr>
            <a:r>
              <a:rPr lang="en-US" dirty="0"/>
              <a:t>The waitress brings the bill to the customers.</a:t>
            </a:r>
          </a:p>
          <a:p>
            <a:pPr marL="514350" indent="-514350">
              <a:buAutoNum type="arabicPeriod"/>
            </a:pPr>
            <a:r>
              <a:rPr lang="en-US" dirty="0"/>
              <a:t>How may I help you? I would like a sandwich without cheese.</a:t>
            </a:r>
          </a:p>
          <a:p>
            <a:pPr marL="514350" indent="-514350">
              <a:buAutoNum type="arabicPeriod"/>
            </a:pPr>
            <a:r>
              <a:rPr lang="en-US" dirty="0"/>
              <a:t>Anything else? I need another napkin, please.</a:t>
            </a:r>
          </a:p>
        </p:txBody>
      </p:sp>
    </p:spTree>
    <p:extLst>
      <p:ext uri="{BB962C8B-B14F-4D97-AF65-F5344CB8AC3E}">
        <p14:creationId xmlns:p14="http://schemas.microsoft.com/office/powerpoint/2010/main" val="39018233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13 de noviembre.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cajero</a:t>
            </a:r>
            <a:r>
              <a:rPr lang="en-US" dirty="0"/>
              <a:t>/la </a:t>
            </a:r>
            <a:r>
              <a:rPr lang="en-US" dirty="0" err="1"/>
              <a:t>cajera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gustar</a:t>
            </a:r>
            <a:r>
              <a:rPr lang="en-US" dirty="0"/>
              <a:t> (</a:t>
            </a:r>
            <a:r>
              <a:rPr lang="en-US" dirty="0" err="1"/>
              <a:t>apuntes</a:t>
            </a:r>
            <a:r>
              <a:rPr lang="en-US" dirty="0"/>
              <a:t> y WS)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relays</a:t>
            </a:r>
          </a:p>
          <a:p>
            <a:pPr marL="514350" indent="-514350">
              <a:buAutoNum type="arabicPeriod"/>
            </a:pPr>
            <a:r>
              <a:rPr lang="en-US" dirty="0"/>
              <a:t>Práctica con el </a:t>
            </a:r>
            <a:r>
              <a:rPr lang="en-US" dirty="0" err="1"/>
              <a:t>vocabulario</a:t>
            </a:r>
            <a:r>
              <a:rPr lang="en-US" dirty="0"/>
              <a:t>: WORDLE</a:t>
            </a:r>
          </a:p>
          <a:p>
            <a:pPr marL="514350" indent="-514350">
              <a:buAutoNum type="arabicPeriod"/>
            </a:pPr>
            <a:r>
              <a:rPr lang="en-US" dirty="0"/>
              <a:t>Salsa...?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</a:t>
            </a:r>
            <a:r>
              <a:rPr lang="en-US" dirty="0" err="1">
                <a:solidFill>
                  <a:srgbClr val="FF0000"/>
                </a:solidFill>
              </a:rPr>
              <a:t>cumulativo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; examen de C3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840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7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waiter brings strawberries, peas, and chicken to the table.</a:t>
            </a:r>
          </a:p>
          <a:p>
            <a:pPr marL="514350" indent="-514350">
              <a:buAutoNum type="arabicPeriod"/>
            </a:pPr>
            <a:r>
              <a:rPr lang="en-US" dirty="0"/>
              <a:t>I am hungry and I am thirsty. </a:t>
            </a:r>
          </a:p>
          <a:p>
            <a:pPr marL="514350" indent="-514350">
              <a:buAutoNum type="arabicPeriod"/>
            </a:pPr>
            <a:r>
              <a:rPr lang="en-US" dirty="0"/>
              <a:t>They desire more salt and pepper.</a:t>
            </a:r>
          </a:p>
          <a:p>
            <a:pPr marL="514350" indent="-514350">
              <a:buAutoNum type="arabicPeriod"/>
            </a:pPr>
            <a:r>
              <a:rPr lang="en-US" dirty="0"/>
              <a:t>You prefer sugar in your coffee.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You should eat breakfast and walk everyday.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547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14 de noviembre.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temer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Examen</a:t>
            </a:r>
            <a:r>
              <a:rPr lang="en-US" dirty="0"/>
              <a:t> </a:t>
            </a:r>
            <a:r>
              <a:rPr lang="en-US" dirty="0" err="1"/>
              <a:t>Acumulativo</a:t>
            </a:r>
            <a:r>
              <a:rPr lang="en-US" dirty="0"/>
              <a:t> #2</a:t>
            </a:r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verbos</a:t>
            </a:r>
            <a:endParaRPr lang="en-US" dirty="0"/>
          </a:p>
          <a:p>
            <a:pPr marL="914400" lvl="1" indent="-514350"/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(or another game?)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C3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FF0000"/>
                </a:solidFill>
              </a:rPr>
              <a:t> verbs (including conjugations), </a:t>
            </a:r>
            <a:r>
              <a:rPr lang="en-US" dirty="0" err="1">
                <a:solidFill>
                  <a:srgbClr val="FF0000"/>
                </a:solidFill>
              </a:rPr>
              <a:t>gustar</a:t>
            </a:r>
            <a:r>
              <a:rPr lang="en-US" dirty="0">
                <a:solidFill>
                  <a:srgbClr val="FF0000"/>
                </a:solidFill>
              </a:rPr>
              <a:t> &amp; similar verbs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227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phrases:</a:t>
            </a:r>
          </a:p>
          <a:p>
            <a:pPr marL="0" indent="0">
              <a:buNone/>
            </a:pPr>
            <a:r>
              <a:rPr lang="en-US" dirty="0"/>
              <a:t>	1. my fork</a:t>
            </a:r>
          </a:p>
          <a:p>
            <a:pPr marL="0" indent="0">
              <a:buNone/>
            </a:pPr>
            <a:r>
              <a:rPr lang="en-US" dirty="0"/>
              <a:t>	2. your (inf.) spoons</a:t>
            </a:r>
          </a:p>
          <a:p>
            <a:pPr marL="0" indent="0">
              <a:buNone/>
            </a:pPr>
            <a:r>
              <a:rPr lang="en-US" dirty="0"/>
              <a:t>	3. our plate</a:t>
            </a:r>
          </a:p>
          <a:p>
            <a:pPr marL="0" indent="0">
              <a:buNone/>
            </a:pPr>
            <a:r>
              <a:rPr lang="en-US" dirty="0"/>
              <a:t>	4. their juice</a:t>
            </a:r>
          </a:p>
          <a:p>
            <a:pPr marL="0" indent="0">
              <a:buNone/>
            </a:pPr>
            <a:r>
              <a:rPr lang="en-US" dirty="0"/>
              <a:t>	5. her knives</a:t>
            </a:r>
          </a:p>
          <a:p>
            <a:pPr marL="0" indent="0">
              <a:buNone/>
            </a:pPr>
            <a:r>
              <a:rPr lang="en-US" dirty="0"/>
              <a:t>	6. </a:t>
            </a:r>
            <a:r>
              <a:rPr lang="en-US" dirty="0" err="1"/>
              <a:t>Paco’s</a:t>
            </a:r>
            <a:r>
              <a:rPr lang="en-US" dirty="0"/>
              <a:t> orange juice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077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Change the following from </a:t>
            </a:r>
            <a:r>
              <a:rPr lang="en-US" dirty="0" err="1"/>
              <a:t>inglés</a:t>
            </a:r>
            <a:r>
              <a:rPr lang="en-US" dirty="0"/>
              <a:t> to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1. Good morning, sir (mister).</a:t>
            </a:r>
          </a:p>
          <a:p>
            <a:pPr marL="0" indent="0">
              <a:buNone/>
            </a:pPr>
            <a:r>
              <a:rPr lang="en-US" b="1" dirty="0"/>
              <a:t>2. Good evening, ma’am.</a:t>
            </a:r>
          </a:p>
          <a:p>
            <a:pPr marL="0" indent="0">
              <a:buNone/>
            </a:pPr>
            <a:r>
              <a:rPr lang="en-US" b="1" dirty="0"/>
              <a:t>3. I am very well, thank you.</a:t>
            </a:r>
          </a:p>
          <a:p>
            <a:pPr marL="0" indent="0">
              <a:buNone/>
            </a:pPr>
            <a:r>
              <a:rPr lang="en-US" b="1" dirty="0"/>
              <a:t>4. Good afternoon, miss.</a:t>
            </a:r>
          </a:p>
          <a:p>
            <a:pPr marL="0" indent="0">
              <a:buNone/>
            </a:pPr>
            <a:r>
              <a:rPr lang="en-US" b="1" dirty="0"/>
              <a:t>5. I am so-so.</a:t>
            </a:r>
          </a:p>
          <a:p>
            <a:pPr marL="0" lvl="0" indent="0">
              <a:buNone/>
            </a:pPr>
            <a:r>
              <a:rPr lang="en-US" b="1" dirty="0"/>
              <a:t>6. What do “</a:t>
            </a:r>
            <a:r>
              <a:rPr lang="en-US" b="1" dirty="0" err="1"/>
              <a:t>tú</a:t>
            </a:r>
            <a:r>
              <a:rPr lang="en-US" b="1" dirty="0"/>
              <a:t>” y “</a:t>
            </a:r>
            <a:r>
              <a:rPr lang="en-US" b="1" dirty="0" err="1"/>
              <a:t>usted</a:t>
            </a:r>
            <a:r>
              <a:rPr lang="en-US" b="1" dirty="0"/>
              <a:t>” mean? What is the difference between the two?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953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1" y="274638"/>
            <a:ext cx="84610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15 de noviembre.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interesar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teléfonos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el examen de C3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C4A—</a:t>
            </a:r>
            <a:r>
              <a:rPr lang="en-US" dirty="0" err="1"/>
              <a:t>definir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 hay </a:t>
            </a: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239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We love to eat fruit salad with strawberries, grapes, apples and oranges.</a:t>
            </a:r>
          </a:p>
          <a:p>
            <a:pPr marL="514350" indent="-514350">
              <a:buAutoNum type="arabicPeriod"/>
            </a:pPr>
            <a:r>
              <a:rPr lang="en-US" dirty="0"/>
              <a:t>I always make a cake with sugar and butter.</a:t>
            </a:r>
          </a:p>
          <a:p>
            <a:pPr marL="514350" indent="-514350">
              <a:buAutoNum type="arabicPeriod"/>
            </a:pPr>
            <a:r>
              <a:rPr lang="en-US" dirty="0"/>
              <a:t>Will you bring me vegetable soup with peas, carrots, potatoes and green beans?</a:t>
            </a:r>
          </a:p>
          <a:p>
            <a:pPr marL="514350" indent="-514350">
              <a:buAutoNum type="arabicPeriod"/>
            </a:pPr>
            <a:r>
              <a:rPr lang="en-US" dirty="0"/>
              <a:t>They do not like the hamburger without cheese. It is not tasty.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702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16 de noviembre.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170"/>
            <a:ext cx="8229600" cy="5568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el mar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C4A</a:t>
            </a:r>
          </a:p>
          <a:p>
            <a:pPr marL="914400" lvl="1" indent="-514350"/>
            <a:r>
              <a:rPr lang="en-US" dirty="0" err="1"/>
              <a:t>Terminar</a:t>
            </a:r>
            <a:r>
              <a:rPr lang="en-US" dirty="0"/>
              <a:t> 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verbo</a:t>
            </a:r>
            <a:r>
              <a:rPr lang="en-US" dirty="0"/>
              <a:t> “</a:t>
            </a:r>
            <a:r>
              <a:rPr lang="en-US" dirty="0" err="1"/>
              <a:t>ir</a:t>
            </a:r>
            <a:r>
              <a:rPr lang="en-US" dirty="0"/>
              <a:t>”</a:t>
            </a:r>
          </a:p>
          <a:p>
            <a:pPr marL="914400" lvl="1" indent="-514350"/>
            <a:r>
              <a:rPr lang="en-US" dirty="0"/>
              <a:t>WB 125/126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culturales</a:t>
            </a:r>
            <a:r>
              <a:rPr lang="en-US" dirty="0"/>
              <a:t> (177, 181, 185)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31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 go shopping at the mall in my free time.</a:t>
            </a:r>
          </a:p>
          <a:p>
            <a:pPr marL="514350" indent="-514350">
              <a:buAutoNum type="arabicPeriod"/>
            </a:pPr>
            <a:r>
              <a:rPr lang="en-US" dirty="0"/>
              <a:t>The boy goes to work after school.</a:t>
            </a:r>
          </a:p>
          <a:p>
            <a:pPr marL="514350" indent="-514350">
              <a:buAutoNum type="arabicPeriod"/>
            </a:pPr>
            <a:r>
              <a:rPr lang="en-US" dirty="0"/>
              <a:t>The students go to the library in order to study.</a:t>
            </a:r>
          </a:p>
          <a:p>
            <a:pPr marL="514350" indent="-514350">
              <a:buAutoNum type="arabicPeriod"/>
            </a:pPr>
            <a:r>
              <a:rPr lang="en-US" dirty="0"/>
              <a:t>Generally, I stay at home on Sundays.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7637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1" y="274638"/>
            <a:ext cx="8542117" cy="1143000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17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acabar</a:t>
            </a:r>
            <a:r>
              <a:rPr lang="en-US" dirty="0"/>
              <a:t> de</a:t>
            </a:r>
          </a:p>
          <a:p>
            <a:pPr marL="514350" indent="-514350">
              <a:buAutoNum type="arabicPeriod"/>
            </a:pPr>
            <a:r>
              <a:rPr lang="en-US" dirty="0"/>
              <a:t>Práctica con “</a:t>
            </a:r>
            <a:r>
              <a:rPr lang="en-US" dirty="0" err="1"/>
              <a:t>ir</a:t>
            </a:r>
            <a:r>
              <a:rPr lang="en-US" dirty="0"/>
              <a:t>”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/>
            <a:r>
              <a:rPr lang="en-US" dirty="0" err="1"/>
              <a:t>Actividades</a:t>
            </a:r>
            <a:r>
              <a:rPr lang="en-US" dirty="0"/>
              <a:t> 11 y 12 (p.180/181)</a:t>
            </a:r>
          </a:p>
          <a:p>
            <a:pPr marL="514350" indent="-514350">
              <a:buAutoNum type="arabicPeriod"/>
            </a:pPr>
            <a:r>
              <a:rPr lang="en-US" dirty="0" err="1"/>
              <a:t>Preguntas</a:t>
            </a:r>
            <a:r>
              <a:rPr lang="en-US" dirty="0"/>
              <a:t>: </a:t>
            </a:r>
            <a:r>
              <a:rPr lang="en-US" dirty="0" err="1"/>
              <a:t>hojas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WB 67/68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WB 67/68;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C4A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r>
              <a:rPr lang="en-US" dirty="0">
                <a:solidFill>
                  <a:srgbClr val="FF0000"/>
                </a:solidFill>
              </a:rPr>
              <a:t> (including question words)</a:t>
            </a:r>
          </a:p>
        </p:txBody>
      </p:sp>
    </p:spTree>
    <p:extLst>
      <p:ext uri="{BB962C8B-B14F-4D97-AF65-F5344CB8AC3E}">
        <p14:creationId xmlns:p14="http://schemas.microsoft.com/office/powerpoint/2010/main" val="26244909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On Saturdays we watch movies at the movie theater.</a:t>
            </a:r>
          </a:p>
          <a:p>
            <a:pPr marL="514350" indent="-514350">
              <a:buAutoNum type="arabicPeriod"/>
            </a:pPr>
            <a:r>
              <a:rPr lang="en-US" dirty="0"/>
              <a:t>You go to the piano lesson after school.</a:t>
            </a:r>
          </a:p>
          <a:p>
            <a:pPr marL="514350" indent="-514350">
              <a:buAutoNum type="arabicPeriod"/>
            </a:pPr>
            <a:r>
              <a:rPr lang="en-US" dirty="0"/>
              <a:t>On the weekends I swim in the pool at the gym.</a:t>
            </a:r>
          </a:p>
          <a:p>
            <a:pPr marL="514350" indent="-514350">
              <a:buAutoNum type="arabicPeriod"/>
            </a:pPr>
            <a:r>
              <a:rPr lang="en-US" dirty="0"/>
              <a:t>I eat at the restaurant with my friends.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27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20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ciento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prueba</a:t>
            </a:r>
            <a:r>
              <a:rPr lang="en-US" dirty="0"/>
              <a:t> y la </a:t>
            </a:r>
            <a:r>
              <a:rPr lang="en-US" dirty="0" err="1"/>
              <a:t>tarea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TENGO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“</a:t>
            </a:r>
            <a:r>
              <a:rPr lang="en-US" dirty="0" err="1"/>
              <a:t>ir</a:t>
            </a:r>
            <a:r>
              <a:rPr lang="en-US" dirty="0"/>
              <a:t>”</a:t>
            </a:r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ir</a:t>
            </a:r>
            <a:r>
              <a:rPr lang="en-US" dirty="0"/>
              <a:t>- WB 71/73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WB 71/73;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C4A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 (includes question words)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4662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Where are you from? I am from Knoxville.</a:t>
            </a:r>
          </a:p>
          <a:p>
            <a:pPr marL="514350" indent="-514350">
              <a:buAutoNum type="arabicPeriod"/>
            </a:pPr>
            <a:r>
              <a:rPr lang="en-US" dirty="0"/>
              <a:t>How old are you? I am 15 years old.</a:t>
            </a:r>
          </a:p>
          <a:p>
            <a:pPr marL="514350" indent="-514350">
              <a:buAutoNum type="arabicPeriod"/>
            </a:pPr>
            <a:r>
              <a:rPr lang="en-US" dirty="0"/>
              <a:t>With whom do you eat lunch? I eat lunch with my friends.</a:t>
            </a:r>
          </a:p>
          <a:p>
            <a:pPr marL="514350" indent="-514350">
              <a:buAutoNum type="arabicPeriod"/>
            </a:pPr>
            <a:r>
              <a:rPr lang="en-US" dirty="0"/>
              <a:t>When do you go to school? I go to school at 8 in the morning.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5732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21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doscientos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Mata la </a:t>
            </a:r>
            <a:r>
              <a:rPr lang="en-US" dirty="0" err="1"/>
              <a:t>mosca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C4A</a:t>
            </a:r>
          </a:p>
          <a:p>
            <a:pPr marL="514350" indent="-514350">
              <a:buAutoNum type="arabicPeriod"/>
            </a:pPr>
            <a:r>
              <a:rPr lang="en-US" dirty="0" err="1"/>
              <a:t>Actividad</a:t>
            </a:r>
            <a:r>
              <a:rPr lang="en-US" dirty="0"/>
              <a:t> con el </a:t>
            </a:r>
            <a:r>
              <a:rPr lang="en-US" dirty="0" err="1"/>
              <a:t>pavo</a:t>
            </a:r>
            <a:r>
              <a:rPr lang="en-US" dirty="0"/>
              <a:t>—“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agradecido</a:t>
            </a:r>
            <a:r>
              <a:rPr lang="en-US" dirty="0"/>
              <a:t>/a </a:t>
            </a:r>
            <a:r>
              <a:rPr lang="en-US" dirty="0" err="1"/>
              <a:t>por</a:t>
            </a:r>
            <a:r>
              <a:rPr lang="mr-IN" dirty="0"/>
              <a:t>…</a:t>
            </a:r>
            <a:r>
              <a:rPr lang="en-US" dirty="0"/>
              <a:t>”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 hay </a:t>
            </a: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Feliz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Día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Acción</a:t>
            </a:r>
            <a:r>
              <a:rPr lang="en-US" dirty="0">
                <a:solidFill>
                  <a:srgbClr val="FF0000"/>
                </a:solidFill>
              </a:rPr>
              <a:t> de Gracias.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385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We love to swim. We go to the pool.</a:t>
            </a:r>
          </a:p>
          <a:p>
            <a:pPr marL="514350" indent="-514350">
              <a:buAutoNum type="arabicPeriod"/>
            </a:pPr>
            <a:r>
              <a:rPr lang="en-US" dirty="0"/>
              <a:t>I stay at home in order to study.</a:t>
            </a:r>
          </a:p>
          <a:p>
            <a:pPr marL="514350" indent="-514350">
              <a:buAutoNum type="arabicPeriod"/>
            </a:pPr>
            <a:r>
              <a:rPr lang="en-US" dirty="0"/>
              <a:t>My friends go to the mall in order to shop.</a:t>
            </a:r>
          </a:p>
          <a:p>
            <a:pPr marL="514350" indent="-514350">
              <a:buAutoNum type="arabicPeriod"/>
            </a:pPr>
            <a:r>
              <a:rPr lang="en-US" dirty="0"/>
              <a:t>The boy goes to work after school.</a:t>
            </a:r>
          </a:p>
          <a:p>
            <a:pPr marL="514350" indent="-514350">
              <a:buAutoNum type="arabicPeriod"/>
            </a:pPr>
            <a:r>
              <a:rPr lang="en-US" dirty="0"/>
              <a:t>Afterwards, you go to the library.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6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</a:t>
            </a:r>
            <a:r>
              <a:rPr lang="en-US" dirty="0" err="1"/>
              <a:t>miércoles</a:t>
            </a:r>
            <a:r>
              <a:rPr lang="en-US" dirty="0"/>
              <a:t>, el 16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Cuándo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Repasar los </a:t>
            </a:r>
            <a:r>
              <a:rPr lang="en-US" dirty="0" err="1"/>
              <a:t>saludos</a:t>
            </a:r>
            <a:endParaRPr lang="en-US" dirty="0"/>
          </a:p>
          <a:p>
            <a:pPr marL="914400" lvl="1" indent="-514350"/>
            <a:r>
              <a:rPr lang="en-US" dirty="0"/>
              <a:t>Mata la </a:t>
            </a:r>
            <a:r>
              <a:rPr lang="en-US" dirty="0" err="1"/>
              <a:t>mosca</a:t>
            </a:r>
            <a:r>
              <a:rPr lang="en-US" dirty="0"/>
              <a:t> OR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los </a:t>
            </a:r>
            <a:r>
              <a:rPr lang="en-US" dirty="0" err="1"/>
              <a:t>números</a:t>
            </a:r>
            <a:r>
              <a:rPr lang="en-US" dirty="0"/>
              <a:t> (0-100)</a:t>
            </a:r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, number off, el </a:t>
            </a:r>
            <a:r>
              <a:rPr lang="en-US" dirty="0" err="1"/>
              <a:t>globo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mandatos</a:t>
            </a:r>
            <a:r>
              <a:rPr lang="en-US" dirty="0"/>
              <a:t> de la </a:t>
            </a:r>
            <a:r>
              <a:rPr lang="en-US" dirty="0" err="1"/>
              <a:t>clase</a:t>
            </a:r>
            <a:r>
              <a:rPr lang="en-US" dirty="0"/>
              <a:t>: </a:t>
            </a:r>
            <a:r>
              <a:rPr lang="en-US" dirty="0" err="1"/>
              <a:t>Definir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los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309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</a:t>
            </a:r>
            <a:r>
              <a:rPr lang="en-US" dirty="0"/>
              <a:t> del </a:t>
            </a:r>
            <a:r>
              <a:rPr lang="en-US" dirty="0" err="1"/>
              <a:t>pavo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Write in the turkey’s belly: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Estoy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agradecido</a:t>
            </a:r>
            <a:r>
              <a:rPr lang="en-US" dirty="0">
                <a:solidFill>
                  <a:srgbClr val="002060"/>
                </a:solidFill>
              </a:rPr>
              <a:t>/a </a:t>
            </a:r>
            <a:r>
              <a:rPr lang="en-US" dirty="0" err="1">
                <a:solidFill>
                  <a:srgbClr val="002060"/>
                </a:solidFill>
              </a:rPr>
              <a:t>por</a:t>
            </a:r>
            <a:r>
              <a:rPr lang="en-US" dirty="0">
                <a:solidFill>
                  <a:srgbClr val="002060"/>
                </a:solidFill>
              </a:rPr>
              <a:t>… </a:t>
            </a:r>
            <a:r>
              <a:rPr lang="en-US" dirty="0"/>
              <a:t>(which means, “I am thankful for…”) Make sure to choose your correct gender!</a:t>
            </a:r>
          </a:p>
          <a:p>
            <a:pPr marL="0" indent="0">
              <a:buNone/>
            </a:pPr>
            <a:r>
              <a:rPr lang="en-US" dirty="0"/>
              <a:t>Parents—padres 		Aunt—</a:t>
            </a:r>
            <a:r>
              <a:rPr lang="en-US" dirty="0" err="1"/>
              <a:t>tía</a:t>
            </a:r>
            <a:r>
              <a:rPr lang="en-US" dirty="0"/>
              <a:t>		Uncle--</a:t>
            </a:r>
            <a:r>
              <a:rPr lang="en-US" dirty="0" err="1"/>
              <a:t>tío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Brother—</a:t>
            </a:r>
            <a:r>
              <a:rPr lang="en-US" dirty="0" err="1"/>
              <a:t>hermano</a:t>
            </a:r>
            <a:r>
              <a:rPr lang="en-US" dirty="0"/>
              <a:t>		Sister—</a:t>
            </a:r>
            <a:r>
              <a:rPr lang="en-US" dirty="0" err="1"/>
              <a:t>hermana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Grandfather—</a:t>
            </a:r>
            <a:r>
              <a:rPr lang="en-US" dirty="0" err="1"/>
              <a:t>abuelo</a:t>
            </a:r>
            <a:r>
              <a:rPr lang="en-US" dirty="0"/>
              <a:t>	Grandmother—</a:t>
            </a:r>
            <a:r>
              <a:rPr lang="en-US" dirty="0" err="1"/>
              <a:t>abuela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Dog—</a:t>
            </a:r>
            <a:r>
              <a:rPr lang="en-US" dirty="0" err="1"/>
              <a:t>perro</a:t>
            </a:r>
            <a:r>
              <a:rPr lang="en-US" dirty="0"/>
              <a:t>		Cat—</a:t>
            </a:r>
            <a:r>
              <a:rPr lang="en-US" dirty="0" err="1"/>
              <a:t>gato</a:t>
            </a:r>
            <a:r>
              <a:rPr lang="en-US" dirty="0"/>
              <a:t>		Mother—</a:t>
            </a:r>
            <a:r>
              <a:rPr lang="en-US" dirty="0" err="1"/>
              <a:t>madre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Father—padre	boyfriend/girlfriend—</a:t>
            </a:r>
            <a:r>
              <a:rPr lang="en-US" dirty="0" err="1"/>
              <a:t>novio</a:t>
            </a:r>
            <a:r>
              <a:rPr lang="en-US" dirty="0"/>
              <a:t>/a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*Use your possessive adjectives!! –mi/</a:t>
            </a:r>
            <a:r>
              <a:rPr lang="en-US" dirty="0" err="1">
                <a:solidFill>
                  <a:srgbClr val="002060"/>
                </a:solidFill>
              </a:rPr>
              <a:t>mis</a:t>
            </a:r>
            <a:r>
              <a:rPr lang="en-US" dirty="0">
                <a:solidFill>
                  <a:srgbClr val="002060"/>
                </a:solidFill>
              </a:rPr>
              <a:t>, etc.* </a:t>
            </a:r>
          </a:p>
        </p:txBody>
      </p:sp>
    </p:spTree>
    <p:extLst>
      <p:ext uri="{BB962C8B-B14F-4D97-AF65-F5344CB8AC3E}">
        <p14:creationId xmlns:p14="http://schemas.microsoft.com/office/powerpoint/2010/main" val="321083452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27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trescientos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el </a:t>
            </a:r>
            <a:r>
              <a:rPr lang="en-US" dirty="0" err="1"/>
              <a:t>examen</a:t>
            </a:r>
            <a:r>
              <a:rPr lang="en-US" dirty="0"/>
              <a:t> y la </a:t>
            </a:r>
            <a:r>
              <a:rPr lang="en-US" dirty="0" err="1"/>
              <a:t>prueba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nuevo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Definir</a:t>
            </a:r>
            <a:r>
              <a:rPr lang="en-US" dirty="0"/>
              <a:t> y </a:t>
            </a:r>
            <a:r>
              <a:rPr lang="en-US" dirty="0" err="1"/>
              <a:t>repetir</a:t>
            </a:r>
            <a:r>
              <a:rPr lang="en-US" dirty="0"/>
              <a:t> (pg. 218)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traducción</a:t>
            </a:r>
            <a:r>
              <a:rPr lang="en-US" dirty="0"/>
              <a:t> (198/199)</a:t>
            </a:r>
          </a:p>
          <a:p>
            <a:pPr marL="514350" indent="-514350">
              <a:buAutoNum type="arabicPeriod"/>
            </a:pPr>
            <a:r>
              <a:rPr lang="en-US" dirty="0" err="1"/>
              <a:t>Estar</a:t>
            </a:r>
            <a:r>
              <a:rPr lang="en-US" dirty="0"/>
              <a:t> + emotions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Las </a:t>
            </a:r>
            <a:r>
              <a:rPr lang="en-US" dirty="0" err="1"/>
              <a:t>conjugaciones-Tomar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Simple future (WB 143/144)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WB 143/144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4436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You go to the game with me.</a:t>
            </a:r>
          </a:p>
          <a:p>
            <a:pPr marL="514350" indent="-514350">
              <a:buAutoNum type="arabicPeriod"/>
            </a:pPr>
            <a:r>
              <a:rPr lang="en-US" dirty="0"/>
              <a:t>I can play football after school.</a:t>
            </a:r>
          </a:p>
          <a:p>
            <a:pPr marL="514350" indent="-514350">
              <a:buAutoNum type="arabicPeriod"/>
            </a:pPr>
            <a:r>
              <a:rPr lang="en-US" dirty="0"/>
              <a:t>I have to go to the game this weekend.</a:t>
            </a:r>
          </a:p>
          <a:p>
            <a:pPr marL="514350" indent="-514350">
              <a:buAutoNum type="arabicPeriod"/>
            </a:pPr>
            <a:r>
              <a:rPr lang="en-US" dirty="0"/>
              <a:t>You want to play basketball at 8pm.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49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28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cuatrocientos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Simple Future</a:t>
            </a:r>
          </a:p>
          <a:p>
            <a:pPr marL="914400" lvl="1" indent="-514350"/>
            <a:r>
              <a:rPr lang="en-US" dirty="0"/>
              <a:t>(WB 143/144)</a:t>
            </a:r>
          </a:p>
          <a:p>
            <a:pPr marL="914400" lvl="1" indent="-514350"/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verbo</a:t>
            </a:r>
            <a:r>
              <a:rPr lang="en-US" dirty="0"/>
              <a:t> “</a:t>
            </a:r>
            <a:r>
              <a:rPr lang="en-US" dirty="0" err="1"/>
              <a:t>jugar</a:t>
            </a:r>
            <a:r>
              <a:rPr lang="en-US" dirty="0"/>
              <a:t>” (145/146)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y </a:t>
            </a:r>
            <a:r>
              <a:rPr lang="en-US" dirty="0" err="1"/>
              <a:t>querer</a:t>
            </a:r>
            <a:endParaRPr lang="en-US" dirty="0"/>
          </a:p>
          <a:p>
            <a:pPr marL="914400" lvl="1" indent="-514350"/>
            <a:r>
              <a:rPr lang="en-US" dirty="0"/>
              <a:t>Las </a:t>
            </a:r>
            <a:r>
              <a:rPr lang="en-US" dirty="0" err="1"/>
              <a:t>conjugaciones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C4B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605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am going to go on a walk this afternoon.</a:t>
            </a:r>
          </a:p>
          <a:p>
            <a:pPr marL="514350" indent="-514350">
              <a:buAutoNum type="arabicPeriod"/>
            </a:pPr>
            <a:r>
              <a:rPr lang="en-US" dirty="0"/>
              <a:t>My family and I are going to spend the weekend in Gatlinburg.</a:t>
            </a:r>
          </a:p>
          <a:p>
            <a:pPr marL="514350" indent="-514350">
              <a:buAutoNum type="arabicPeriod"/>
            </a:pPr>
            <a:r>
              <a:rPr lang="en-US" dirty="0"/>
              <a:t>The girl is very tired today.</a:t>
            </a:r>
          </a:p>
          <a:p>
            <a:pPr marL="514350" indent="-514350">
              <a:buAutoNum type="arabicPeriod"/>
            </a:pPr>
            <a:r>
              <a:rPr lang="en-US" dirty="0"/>
              <a:t>You are sad.</a:t>
            </a:r>
          </a:p>
          <a:p>
            <a:pPr marL="514350" indent="-514350">
              <a:buAutoNum type="arabicPeriod"/>
            </a:pPr>
            <a:r>
              <a:rPr lang="en-US" dirty="0"/>
              <a:t>I write with my hands. I see with my eyes.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4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29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quinientos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WORDLE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con: el </a:t>
            </a:r>
            <a:r>
              <a:rPr lang="en-US" dirty="0" err="1"/>
              <a:t>futuro</a:t>
            </a:r>
            <a:r>
              <a:rPr lang="en-US" dirty="0"/>
              <a:t> simple, </a:t>
            </a:r>
            <a:r>
              <a:rPr lang="en-US" dirty="0" err="1"/>
              <a:t>estar</a:t>
            </a:r>
            <a:r>
              <a:rPr lang="en-US" dirty="0"/>
              <a:t>, </a:t>
            </a:r>
            <a:r>
              <a:rPr lang="en-US" dirty="0" err="1"/>
              <a:t>jugar</a:t>
            </a:r>
            <a:r>
              <a:rPr lang="en-US" dirty="0"/>
              <a:t>, </a:t>
            </a:r>
            <a:r>
              <a:rPr lang="en-US" dirty="0" err="1"/>
              <a:t>poder</a:t>
            </a:r>
            <a:r>
              <a:rPr lang="en-US" dirty="0"/>
              <a:t> y </a:t>
            </a:r>
            <a:r>
              <a:rPr lang="en-US" dirty="0" err="1"/>
              <a:t>querer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Saber v. </a:t>
            </a:r>
            <a:r>
              <a:rPr lang="en-US" dirty="0" err="1"/>
              <a:t>Conocer</a:t>
            </a:r>
            <a:endParaRPr lang="en-US" dirty="0"/>
          </a:p>
          <a:p>
            <a:pPr marL="914400" lvl="1" indent="-514350"/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w/ partners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C4B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048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use my fingers and my hand in order to write.</a:t>
            </a:r>
          </a:p>
          <a:p>
            <a:pPr marL="514350" indent="-514350">
              <a:buAutoNum type="arabicPeriod"/>
            </a:pPr>
            <a:r>
              <a:rPr lang="en-US" dirty="0" err="1"/>
              <a:t>Paco</a:t>
            </a:r>
            <a:r>
              <a:rPr lang="en-US" dirty="0"/>
              <a:t> is a little sick today.</a:t>
            </a:r>
          </a:p>
          <a:p>
            <a:pPr marL="514350" indent="-514350">
              <a:buAutoNum type="arabicPeriod"/>
            </a:pPr>
            <a:r>
              <a:rPr lang="en-US" dirty="0"/>
              <a:t>They are going to play soccer this weekend.</a:t>
            </a:r>
          </a:p>
          <a:p>
            <a:pPr marL="514350" indent="-514350">
              <a:buAutoNum type="arabicPeriod"/>
            </a:pPr>
            <a:r>
              <a:rPr lang="en-US" dirty="0"/>
              <a:t>You listen with your ear.</a:t>
            </a:r>
          </a:p>
          <a:p>
            <a:pPr marL="514350" indent="-514350">
              <a:buAutoNum type="arabicPeriod"/>
            </a:pPr>
            <a:r>
              <a:rPr lang="en-US" dirty="0"/>
              <a:t>At what time are you going to go fishing?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897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9" y="274638"/>
            <a:ext cx="8657863" cy="1143000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30 de </a:t>
            </a:r>
            <a:r>
              <a:rPr lang="en-US" dirty="0" err="1"/>
              <a:t>noviembre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Contraseña:seiscientos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(WB 80/81)</a:t>
            </a:r>
          </a:p>
          <a:p>
            <a:pPr marL="514350" indent="-514350">
              <a:buAutoNum type="arabicPeriod"/>
            </a:pPr>
            <a:r>
              <a:rPr lang="en-US" dirty="0" err="1"/>
              <a:t>Simón</a:t>
            </a:r>
            <a:r>
              <a:rPr lang="en-US" dirty="0"/>
              <a:t> dice… </a:t>
            </a:r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C4B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C4 el lunes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997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would like to go to the baseball game tonight.</a:t>
            </a:r>
          </a:p>
          <a:p>
            <a:pPr marL="514350" indent="-514350">
              <a:buAutoNum type="arabicPeriod"/>
            </a:pPr>
            <a:r>
              <a:rPr lang="en-US" dirty="0"/>
              <a:t>I have hair, two legs, two knees, a head, ten toes and two feet.</a:t>
            </a:r>
          </a:p>
          <a:p>
            <a:pPr marL="514350" indent="-514350">
              <a:buAutoNum type="arabicPeriod"/>
            </a:pPr>
            <a:r>
              <a:rPr lang="en-US" dirty="0"/>
              <a:t>You can go to the concert.</a:t>
            </a:r>
          </a:p>
          <a:p>
            <a:pPr marL="514350" indent="-514350">
              <a:buAutoNum type="arabicPeriod"/>
            </a:pPr>
            <a:r>
              <a:rPr lang="en-US" dirty="0"/>
              <a:t>We know how to swim in the pool.</a:t>
            </a:r>
          </a:p>
          <a:p>
            <a:pPr marL="514350" indent="-514350">
              <a:buAutoNum type="arabicPeriod"/>
            </a:pPr>
            <a:r>
              <a:rPr lang="en-US" dirty="0"/>
              <a:t>They know Cleveland, OH.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099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5" y="274638"/>
            <a:ext cx="89232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primero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setecientos</a:t>
            </a:r>
          </a:p>
          <a:p>
            <a:pPr marL="0" indent="0" algn="ctr">
              <a:buNone/>
            </a:pPr>
            <a:r>
              <a:rPr lang="en-US" dirty="0"/>
              <a:t>*¡</a:t>
            </a:r>
            <a:r>
              <a:rPr lang="en-US" dirty="0" err="1"/>
              <a:t>Terminar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!*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¡TENGO!</a:t>
            </a:r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irregulares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/>
            <a:r>
              <a:rPr lang="en-US" dirty="0" err="1"/>
              <a:t>Avalancha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Simón</a:t>
            </a:r>
            <a:r>
              <a:rPr lang="en-US" dirty="0"/>
              <a:t> dice…</a:t>
            </a:r>
          </a:p>
          <a:p>
            <a:pPr marL="514350" indent="-514350">
              <a:buAutoNum type="arabicPeriod"/>
            </a:pPr>
            <a:r>
              <a:rPr lang="en-US" dirty="0" err="1"/>
              <a:t>Dibujos</a:t>
            </a:r>
            <a:r>
              <a:rPr lang="en-US" dirty="0"/>
              <a:t> del </a:t>
            </a:r>
            <a:r>
              <a:rPr lang="en-US" dirty="0" err="1"/>
              <a:t>cuerpo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WS del </a:t>
            </a:r>
            <a:r>
              <a:rPr lang="en-US" dirty="0" err="1">
                <a:solidFill>
                  <a:srgbClr val="FF0000"/>
                </a:solidFill>
              </a:rPr>
              <a:t>futuro</a:t>
            </a:r>
            <a:r>
              <a:rPr lang="en-US" dirty="0">
                <a:solidFill>
                  <a:srgbClr val="FF0000"/>
                </a:solidFill>
              </a:rPr>
              <a:t> simple; </a:t>
            </a:r>
            <a:r>
              <a:rPr lang="en-US" dirty="0" err="1">
                <a:solidFill>
                  <a:srgbClr val="FF0000"/>
                </a:solidFill>
              </a:rPr>
              <a:t>examen</a:t>
            </a:r>
            <a:r>
              <a:rPr lang="en-US" dirty="0">
                <a:solidFill>
                  <a:srgbClr val="FF0000"/>
                </a:solidFill>
              </a:rPr>
              <a:t> de C4 el lunes (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verbos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irregulares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ir+a+infinitive</a:t>
            </a:r>
            <a:r>
              <a:rPr lang="en-US" dirty="0">
                <a:solidFill>
                  <a:srgbClr val="FF0000"/>
                </a:solidFill>
              </a:rPr>
              <a:t>, question words)</a:t>
            </a:r>
          </a:p>
        </p:txBody>
      </p:sp>
    </p:spTree>
    <p:extLst>
      <p:ext uri="{BB962C8B-B14F-4D97-AF65-F5344CB8AC3E}">
        <p14:creationId xmlns:p14="http://schemas.microsoft.com/office/powerpoint/2010/main" val="187084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from </a:t>
            </a:r>
            <a:r>
              <a:rPr lang="en-US" dirty="0" err="1"/>
              <a:t>inglés</a:t>
            </a:r>
            <a:r>
              <a:rPr lang="en-US" dirty="0"/>
              <a:t> to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How are you? (informal)</a:t>
            </a:r>
          </a:p>
          <a:p>
            <a:pPr marL="514350" indent="-514350">
              <a:buAutoNum type="arabicPeriod"/>
            </a:pPr>
            <a:r>
              <a:rPr lang="en-US" dirty="0"/>
              <a:t>What is your name?</a:t>
            </a:r>
          </a:p>
          <a:p>
            <a:pPr marL="514350" indent="-514350">
              <a:buAutoNum type="arabicPeriod"/>
            </a:pPr>
            <a:r>
              <a:rPr lang="en-US" dirty="0"/>
              <a:t>Delighted.</a:t>
            </a:r>
          </a:p>
          <a:p>
            <a:pPr marL="514350" indent="-514350">
              <a:buAutoNum type="arabicPeriod"/>
            </a:pPr>
            <a:r>
              <a:rPr lang="en-US" dirty="0"/>
              <a:t>Likewise.</a:t>
            </a:r>
          </a:p>
          <a:p>
            <a:pPr marL="514350" indent="-514350">
              <a:buAutoNum type="arabicPeriod"/>
            </a:pPr>
            <a:r>
              <a:rPr lang="en-US" dirty="0"/>
              <a:t>See you tomorrow.</a:t>
            </a:r>
          </a:p>
          <a:p>
            <a:pPr marL="514350" indent="-514350">
              <a:buAutoNum type="arabicPeriod"/>
            </a:pPr>
            <a:r>
              <a:rPr lang="en-US" dirty="0"/>
              <a:t>I am bad.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406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am going to go to the mall in order to shop.</a:t>
            </a:r>
          </a:p>
          <a:p>
            <a:pPr marL="514350" indent="-514350">
              <a:buAutoNum type="arabicPeriod"/>
            </a:pPr>
            <a:r>
              <a:rPr lang="en-US" dirty="0"/>
              <a:t>You (inf.) are going to go to the mountains in order to ski.</a:t>
            </a:r>
          </a:p>
          <a:p>
            <a:pPr marL="514350" indent="-514350">
              <a:buAutoNum type="arabicPeriod"/>
            </a:pPr>
            <a:r>
              <a:rPr lang="en-US" dirty="0"/>
              <a:t>They want to walk at the park.</a:t>
            </a:r>
          </a:p>
          <a:p>
            <a:pPr marL="514350" indent="-514350">
              <a:buAutoNum type="arabicPeriod"/>
            </a:pPr>
            <a:r>
              <a:rPr lang="en-US" dirty="0"/>
              <a:t>We can lift weights at the gym.</a:t>
            </a:r>
          </a:p>
          <a:p>
            <a:pPr marL="514350" indent="-514350">
              <a:buAutoNum type="arabicPeriod"/>
            </a:pPr>
            <a:r>
              <a:rPr lang="en-US" dirty="0"/>
              <a:t>I know the teacher.</a:t>
            </a:r>
          </a:p>
          <a:p>
            <a:pPr marL="514350" indent="-514350">
              <a:buAutoNum type="arabicPeriod"/>
            </a:pPr>
            <a:r>
              <a:rPr lang="en-US" dirty="0"/>
              <a:t>The student knows how to dance.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3189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43" y="274638"/>
            <a:ext cx="8499513" cy="1143000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4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ochocientos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C4B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 (</a:t>
            </a:r>
            <a:r>
              <a:rPr lang="en-US" dirty="0" err="1"/>
              <a:t>futuro</a:t>
            </a:r>
            <a:r>
              <a:rPr lang="en-US" dirty="0"/>
              <a:t> simple)</a:t>
            </a:r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el examen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C5A- la </a:t>
            </a:r>
            <a:r>
              <a:rPr lang="en-US" dirty="0" err="1"/>
              <a:t>familia</a:t>
            </a:r>
            <a:endParaRPr lang="en-US" dirty="0"/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r>
              <a:rPr lang="en-US" dirty="0"/>
              <a:t>—pg. 244</a:t>
            </a:r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for C5A for extra credit. Due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9968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have two eyes, 1 mouth, two ears, hair, 1 nose, and teeth.</a:t>
            </a:r>
          </a:p>
          <a:p>
            <a:pPr marL="514350" indent="-514350">
              <a:buAutoNum type="arabicPeriod"/>
            </a:pPr>
            <a:r>
              <a:rPr lang="en-US" dirty="0"/>
              <a:t>I use my feet, legs, toes, knees, arms, and hands in order to play soccer.</a:t>
            </a:r>
          </a:p>
          <a:p>
            <a:pPr marL="514350" indent="-514350">
              <a:buAutoNum type="arabicPeriod"/>
            </a:pPr>
            <a:r>
              <a:rPr lang="en-US" dirty="0"/>
              <a:t>The students are busy today.</a:t>
            </a:r>
          </a:p>
          <a:p>
            <a:pPr marL="514350" indent="-514350">
              <a:buAutoNum type="arabicPeriod"/>
            </a:pPr>
            <a:r>
              <a:rPr lang="en-US" dirty="0"/>
              <a:t>The girl is going to go camping tonight.</a:t>
            </a:r>
          </a:p>
          <a:p>
            <a:pPr marL="514350" indent="-514350">
              <a:buAutoNum type="arabicPeriod"/>
            </a:pPr>
            <a:r>
              <a:rPr lang="en-US" dirty="0"/>
              <a:t>Who is the boy? He is my friend.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7554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5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novecientos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Terminar</a:t>
            </a:r>
            <a:r>
              <a:rPr lang="en-US" dirty="0"/>
              <a:t> el examen*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C5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verbo</a:t>
            </a:r>
            <a:r>
              <a:rPr lang="en-US" dirty="0"/>
              <a:t> “</a:t>
            </a:r>
            <a:r>
              <a:rPr lang="en-US" dirty="0" err="1"/>
              <a:t>tener</a:t>
            </a:r>
            <a:r>
              <a:rPr lang="en-US" dirty="0"/>
              <a:t>”- WB 159/160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adjetivos</a:t>
            </a:r>
            <a:r>
              <a:rPr lang="en-US" dirty="0"/>
              <a:t> </a:t>
            </a:r>
            <a:r>
              <a:rPr lang="en-US" dirty="0" err="1"/>
              <a:t>posesivos</a:t>
            </a:r>
            <a:r>
              <a:rPr lang="en-US" dirty="0"/>
              <a:t>- WB 161/162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C5A flashcards for extra credit—due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689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following sentences in SPANISH: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madre</a:t>
            </a:r>
            <a:r>
              <a:rPr lang="en-US" dirty="0"/>
              <a:t> de mi padre </a:t>
            </a:r>
            <a:r>
              <a:rPr lang="en-US" dirty="0" err="1"/>
              <a:t>es</a:t>
            </a:r>
            <a:r>
              <a:rPr lang="en-US" dirty="0"/>
              <a:t> mi _________.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hija</a:t>
            </a:r>
            <a:r>
              <a:rPr lang="en-US" dirty="0"/>
              <a:t> de </a:t>
            </a:r>
            <a:r>
              <a:rPr lang="en-US" dirty="0" err="1"/>
              <a:t>mis</a:t>
            </a:r>
            <a:r>
              <a:rPr lang="en-US" dirty="0"/>
              <a:t> padres </a:t>
            </a:r>
            <a:r>
              <a:rPr lang="en-US" dirty="0" err="1"/>
              <a:t>es</a:t>
            </a:r>
            <a:r>
              <a:rPr lang="en-US" dirty="0"/>
              <a:t> mi _________.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hermano</a:t>
            </a:r>
            <a:r>
              <a:rPr lang="en-US" dirty="0"/>
              <a:t> de mi </a:t>
            </a:r>
            <a:r>
              <a:rPr lang="en-US" dirty="0" err="1"/>
              <a:t>madre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mi __________.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hijo</a:t>
            </a:r>
            <a:r>
              <a:rPr lang="en-US" dirty="0"/>
              <a:t> de mi </a:t>
            </a:r>
            <a:r>
              <a:rPr lang="en-US" dirty="0" err="1"/>
              <a:t>hermana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mi _________.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hijos</a:t>
            </a:r>
            <a:r>
              <a:rPr lang="en-US" dirty="0"/>
              <a:t> de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tíos</a:t>
            </a:r>
            <a:r>
              <a:rPr lang="en-US" dirty="0"/>
              <a:t> son </a:t>
            </a:r>
            <a:r>
              <a:rPr lang="en-US" dirty="0" err="1"/>
              <a:t>mis</a:t>
            </a:r>
            <a:r>
              <a:rPr lang="en-US" dirty="0"/>
              <a:t> __________.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5122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1" y="274638"/>
            <a:ext cx="8461093" cy="1143000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6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mil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flashcards for extra credit*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C5- la </a:t>
            </a:r>
            <a:r>
              <a:rPr lang="en-US" dirty="0" err="1"/>
              <a:t>familia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lectura</a:t>
            </a:r>
            <a:r>
              <a:rPr lang="en-US" dirty="0"/>
              <a:t>: La </a:t>
            </a:r>
            <a:r>
              <a:rPr lang="en-US" dirty="0" err="1"/>
              <a:t>quinceañera</a:t>
            </a:r>
            <a:r>
              <a:rPr lang="en-US" dirty="0"/>
              <a:t> (p. 238)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adjetivos</a:t>
            </a:r>
            <a:r>
              <a:rPr lang="en-US" dirty="0"/>
              <a:t> </a:t>
            </a:r>
            <a:r>
              <a:rPr lang="en-US" dirty="0" err="1"/>
              <a:t>posesivos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</a:t>
            </a:r>
          </a:p>
          <a:p>
            <a:pPr marL="914400" lvl="1" indent="-514350"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WB 85/86;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C5A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5966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have a stepmom and two stepbrothers.</a:t>
            </a:r>
          </a:p>
          <a:p>
            <a:pPr marL="514350" indent="-514350">
              <a:buAutoNum type="arabicPeriod"/>
            </a:pPr>
            <a:r>
              <a:rPr lang="en-US" dirty="0"/>
              <a:t>Our family has two dogs and a cat.</a:t>
            </a:r>
          </a:p>
          <a:p>
            <a:pPr marL="514350" indent="-514350">
              <a:buAutoNum type="arabicPeriod"/>
            </a:pPr>
            <a:r>
              <a:rPr lang="en-US" dirty="0"/>
              <a:t>You celebrate with your friends.</a:t>
            </a:r>
          </a:p>
          <a:p>
            <a:pPr marL="514350" indent="-514350">
              <a:buAutoNum type="arabicPeriod"/>
            </a:pPr>
            <a:r>
              <a:rPr lang="en-US" dirty="0"/>
              <a:t>They take photos of their friends.</a:t>
            </a:r>
          </a:p>
          <a:p>
            <a:pPr marL="514350" indent="-514350">
              <a:buAutoNum type="arabicPeriod"/>
            </a:pPr>
            <a:r>
              <a:rPr lang="en-US" dirty="0"/>
              <a:t>The girl breaks her piñata.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403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7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Contraseña</a:t>
            </a:r>
            <a:r>
              <a:rPr lang="en-US" dirty="0"/>
              <a:t>: el </a:t>
            </a:r>
            <a:r>
              <a:rPr lang="en-US" dirty="0" err="1"/>
              <a:t>árbol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Práctica</a:t>
            </a:r>
            <a:r>
              <a:rPr lang="en-US" dirty="0"/>
              <a:t> con </a:t>
            </a:r>
            <a:r>
              <a:rPr lang="en-US" dirty="0" err="1"/>
              <a:t>tener</a:t>
            </a:r>
            <a:r>
              <a:rPr lang="en-US" dirty="0"/>
              <a:t> y </a:t>
            </a:r>
            <a:r>
              <a:rPr lang="en-US" dirty="0" err="1"/>
              <a:t>adjetivos</a:t>
            </a:r>
            <a:r>
              <a:rPr lang="en-US" dirty="0"/>
              <a:t> </a:t>
            </a:r>
            <a:r>
              <a:rPr lang="en-US" dirty="0" err="1"/>
              <a:t>posesivos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All in the Family (WS)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C5A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1908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My parents decorate our house with balloons and flowers.</a:t>
            </a:r>
          </a:p>
          <a:p>
            <a:pPr marL="514350" indent="-514350">
              <a:buAutoNum type="arabicPeriod"/>
            </a:pPr>
            <a:r>
              <a:rPr lang="en-US" dirty="0"/>
              <a:t>My younger brother is 15 years old.</a:t>
            </a:r>
          </a:p>
          <a:p>
            <a:pPr marL="514350" indent="-514350">
              <a:buAutoNum type="arabicPeriod"/>
            </a:pPr>
            <a:r>
              <a:rPr lang="en-US" dirty="0"/>
              <a:t>Her older cousin (f.) is 25 years old.</a:t>
            </a:r>
          </a:p>
          <a:p>
            <a:pPr marL="514350" indent="-514350">
              <a:buAutoNum type="arabicPeriod"/>
            </a:pPr>
            <a:r>
              <a:rPr lang="en-US" dirty="0"/>
              <a:t>My grandpa makes a video of the party.</a:t>
            </a:r>
          </a:p>
          <a:p>
            <a:pPr marL="514350" indent="-514350">
              <a:buAutoNum type="arabicPeriod"/>
            </a:pPr>
            <a:r>
              <a:rPr lang="en-US" dirty="0"/>
              <a:t>The husband of my mom is my stepdad.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09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Hoy es </a:t>
            </a:r>
            <a:r>
              <a:rPr lang="en-US" dirty="0"/>
              <a:t>viern</a:t>
            </a:r>
            <a:r>
              <a:rPr dirty="0"/>
              <a:t>es, el </a:t>
            </a:r>
            <a:r>
              <a:rPr lang="en-US" dirty="0"/>
              <a:t>8</a:t>
            </a:r>
            <a:r>
              <a:rPr dirty="0"/>
              <a:t> de diciembre.</a:t>
            </a:r>
          </a:p>
        </p:txBody>
      </p:sp>
      <p:sp>
        <p:nvSpPr>
          <p:cNvPr id="718" name="Shape 7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369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416052">
              <a:spcBef>
                <a:spcPts val="600"/>
              </a:spcBef>
              <a:buSzTx/>
              <a:buFontTx/>
              <a:buNone/>
              <a:defRPr sz="2912"/>
            </a:pPr>
            <a:r>
              <a:rPr dirty="0"/>
              <a:t>Contraseña: el </a:t>
            </a:r>
            <a:r>
              <a:rPr lang="es-ES" dirty="0"/>
              <a:t>duende</a:t>
            </a:r>
          </a:p>
          <a:p>
            <a:pPr marL="0" indent="0" algn="ctr" defTabSz="416052">
              <a:spcBef>
                <a:spcPts val="600"/>
              </a:spcBef>
              <a:buSzTx/>
              <a:buFontTx/>
              <a:buNone/>
              <a:defRPr sz="2912"/>
            </a:pPr>
            <a:endParaRPr dirty="0"/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lang="es-ES" sz="3100" dirty="0"/>
              <a:t>Tomar la prueba de C5A</a:t>
            </a:r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lang="es-ES" sz="3100" dirty="0"/>
              <a:t>El vocabulario de C5B</a:t>
            </a:r>
          </a:p>
          <a:p>
            <a:pPr marL="919480" lvl="1" indent="-457200" defTabSz="416052">
              <a:spcBef>
                <a:spcPts val="600"/>
              </a:spcBef>
              <a:buFont typeface="Arial" charset="0"/>
              <a:buChar char="•"/>
              <a:defRPr sz="2912"/>
            </a:pPr>
            <a:r>
              <a:rPr lang="es-ES" sz="3100" dirty="0"/>
              <a:t>repetir y definir—pg. 268</a:t>
            </a:r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lang="en-US" sz="3100" dirty="0"/>
              <a:t>MAYBE salsa if we have time </a:t>
            </a:r>
            <a:r>
              <a:rPr lang="en-US" sz="3100" dirty="0">
                <a:sym typeface="Wingdings" panose="05000000000000000000" pitchFamily="2" charset="2"/>
              </a:rPr>
              <a:t> </a:t>
            </a:r>
            <a:endParaRPr lang="en-US" sz="3100" dirty="0"/>
          </a:p>
          <a:p>
            <a:pPr marL="919480" lvl="1" indent="-457200" defTabSz="416052">
              <a:spcBef>
                <a:spcPts val="600"/>
              </a:spcBef>
              <a:buFont typeface="Arial" charset="0"/>
              <a:buChar char="•"/>
              <a:defRPr sz="2912"/>
            </a:pPr>
            <a:endParaRPr sz="3100" dirty="0"/>
          </a:p>
          <a:p>
            <a:pPr marL="0" indent="0" defTabSz="416052">
              <a:spcBef>
                <a:spcPts val="600"/>
              </a:spcBef>
              <a:buSzTx/>
              <a:buFontTx/>
              <a:buNone/>
              <a:defRPr sz="2912">
                <a:solidFill>
                  <a:srgbClr val="F52A1A"/>
                </a:solidFill>
              </a:defRPr>
            </a:pPr>
            <a:r>
              <a:rPr sz="3100" dirty="0"/>
              <a:t>TAREA- </a:t>
            </a:r>
            <a:r>
              <a:rPr lang="en-US" sz="3100" dirty="0"/>
              <a:t>EOC Packet—Preliminar: Finish #1-33; translate TODO (Every question and every correct answer)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415807623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</a:t>
            </a:r>
            <a:r>
              <a:rPr lang="en-US" dirty="0" err="1"/>
              <a:t>jueves</a:t>
            </a:r>
            <a:r>
              <a:rPr lang="en-US" dirty="0"/>
              <a:t>, el 17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Quién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números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/>
            <a:r>
              <a:rPr lang="en-US" dirty="0"/>
              <a:t>Práctica con el </a:t>
            </a:r>
            <a:r>
              <a:rPr lang="en-US" dirty="0" err="1"/>
              <a:t>globo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&lt;&lt;</a:t>
            </a:r>
            <a:r>
              <a:rPr lang="en-US" dirty="0" err="1"/>
              <a:t>Simón</a:t>
            </a:r>
            <a:r>
              <a:rPr lang="en-US" dirty="0"/>
              <a:t> dice&gt;&gt; con los </a:t>
            </a:r>
            <a:r>
              <a:rPr lang="en-US" dirty="0" err="1"/>
              <a:t>colores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con los </a:t>
            </a:r>
            <a:r>
              <a:rPr lang="en-US" dirty="0" err="1"/>
              <a:t>números</a:t>
            </a:r>
            <a:r>
              <a:rPr lang="en-US" dirty="0"/>
              <a:t> de </a:t>
            </a:r>
            <a:r>
              <a:rPr lang="en-US" dirty="0" err="1"/>
              <a:t>teléfono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Práctica con las </a:t>
            </a:r>
            <a:r>
              <a:rPr lang="en-US" dirty="0" err="1"/>
              <a:t>matemáticas</a:t>
            </a:r>
            <a:r>
              <a:rPr lang="en-US" dirty="0"/>
              <a:t> (WS)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los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18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22" name="Shape 7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14400">
              <a:buSzTx/>
              <a:buNone/>
            </a:pPr>
            <a:r>
              <a:t>Translate the following sentences to SPANISH:</a:t>
            </a:r>
          </a:p>
          <a:p>
            <a:pPr marL="514350" indent="-514350" defTabSz="914400">
              <a:buFontTx/>
              <a:buAutoNum type="arabicPeriod"/>
            </a:pPr>
            <a:r>
              <a:t>The parents of my parents are my grandparents.</a:t>
            </a:r>
          </a:p>
          <a:p>
            <a:pPr marL="514350" indent="-514350" defTabSz="914400">
              <a:buFontTx/>
              <a:buAutoNum type="arabicPeriod"/>
            </a:pPr>
            <a:r>
              <a:t>We open our gifts at the party.</a:t>
            </a:r>
          </a:p>
          <a:p>
            <a:pPr marL="514350" indent="-514350" defTabSz="914400">
              <a:buFontTx/>
              <a:buAutoNum type="arabicPeriod"/>
            </a:pPr>
            <a:r>
              <a:t>My mother is the wife of my father.</a:t>
            </a:r>
          </a:p>
          <a:p>
            <a:pPr marL="514350" indent="-514350" defTabSz="914400">
              <a:buFontTx/>
              <a:buAutoNum type="arabicPeriod"/>
            </a:pPr>
            <a:r>
              <a:t>Lupe takes pictures with her camera.</a:t>
            </a:r>
          </a:p>
          <a:p>
            <a:pPr marL="514350" indent="-514350" defTabSz="914400">
              <a:buFontTx/>
              <a:buAutoNum type="arabicPeriod"/>
            </a:pPr>
            <a:r>
              <a:t>How old are you? I am 18 years old.</a:t>
            </a:r>
          </a:p>
        </p:txBody>
      </p:sp>
    </p:spTree>
    <p:extLst>
      <p:ext uri="{BB962C8B-B14F-4D97-AF65-F5344CB8AC3E}">
        <p14:creationId xmlns:p14="http://schemas.microsoft.com/office/powerpoint/2010/main" val="3731688274"/>
      </p:ext>
    </p:extLst>
  </p:cSld>
  <p:clrMapOvr>
    <a:masterClrMapping/>
  </p:clrMapOvr>
  <p:transition spd="slow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defRPr sz="4180"/>
            </a:lvl1pPr>
          </a:lstStyle>
          <a:p>
            <a:r>
              <a:rPr dirty="0"/>
              <a:t>Hoy es</a:t>
            </a:r>
            <a:r>
              <a:rPr lang="en-US" dirty="0"/>
              <a:t> lun</a:t>
            </a:r>
            <a:r>
              <a:rPr dirty="0"/>
              <a:t>es, el </a:t>
            </a:r>
            <a:r>
              <a:rPr lang="en-US" dirty="0"/>
              <a:t>11</a:t>
            </a:r>
            <a:r>
              <a:rPr dirty="0"/>
              <a:t> de diciembre.</a:t>
            </a:r>
          </a:p>
        </p:txBody>
      </p:sp>
      <p:sp>
        <p:nvSpPr>
          <p:cNvPr id="726" name="Shape 7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78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56615">
              <a:spcBef>
                <a:spcPts val="500"/>
              </a:spcBef>
              <a:buSzTx/>
              <a:buFontTx/>
              <a:buNone/>
              <a:defRPr sz="2496"/>
            </a:pPr>
            <a:r>
              <a:rPr dirty="0"/>
              <a:t>Contraseña: el muérdago</a:t>
            </a:r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El </a:t>
            </a:r>
            <a:r>
              <a:rPr sz="2800" dirty="0" err="1"/>
              <a:t>vocabulario</a:t>
            </a:r>
            <a:r>
              <a:rPr sz="2800" dirty="0"/>
              <a:t> de C5B</a:t>
            </a:r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lang="es-ES" sz="2800" dirty="0"/>
              <a:t>Definir y repetir</a:t>
            </a:r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lang="es-ES" sz="2800" dirty="0"/>
              <a:t>Tiro del oso</a:t>
            </a:r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El </a:t>
            </a:r>
            <a:r>
              <a:rPr sz="2800" dirty="0" err="1"/>
              <a:t>verbo</a:t>
            </a:r>
            <a:r>
              <a:rPr sz="2800" dirty="0"/>
              <a:t> “</a:t>
            </a:r>
            <a:r>
              <a:rPr sz="2800" dirty="0" err="1"/>
              <a:t>dar</a:t>
            </a:r>
            <a:r>
              <a:rPr sz="2800" dirty="0"/>
              <a:t>”</a:t>
            </a:r>
            <a:r>
              <a:rPr lang="en-US" sz="2800" dirty="0"/>
              <a:t>—</a:t>
            </a:r>
            <a:r>
              <a:rPr sz="2800" dirty="0" err="1"/>
              <a:t>conjugar</a:t>
            </a:r>
            <a:r>
              <a:rPr sz="2800" dirty="0"/>
              <a:t> el </a:t>
            </a:r>
            <a:r>
              <a:rPr sz="2800" dirty="0" err="1"/>
              <a:t>verbo</a:t>
            </a:r>
            <a:endParaRPr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 err="1"/>
              <a:t>Ser</a:t>
            </a:r>
            <a:r>
              <a:rPr sz="2800" dirty="0"/>
              <a:t> vs. </a:t>
            </a:r>
            <a:r>
              <a:rPr sz="2800" dirty="0" err="1"/>
              <a:t>estar</a:t>
            </a:r>
            <a:endParaRPr sz="2800" dirty="0"/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sz="2800" dirty="0" err="1"/>
              <a:t>tomar</a:t>
            </a:r>
            <a:r>
              <a:rPr sz="2800" dirty="0"/>
              <a:t> </a:t>
            </a:r>
            <a:r>
              <a:rPr sz="2800" dirty="0" err="1"/>
              <a:t>apuntes</a:t>
            </a:r>
            <a:endParaRPr sz="2800" dirty="0"/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lang="en-US" sz="2800" dirty="0" err="1"/>
              <a:t>Tablas</a:t>
            </a:r>
            <a:r>
              <a:rPr lang="en-US" sz="2800" dirty="0"/>
              <a:t> </a:t>
            </a:r>
            <a:r>
              <a:rPr lang="en-US" sz="2800" dirty="0" err="1"/>
              <a:t>blancas</a:t>
            </a:r>
            <a:endParaRPr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lang="en-US" sz="2800" dirty="0" err="1"/>
              <a:t>Repasar</a:t>
            </a:r>
            <a:r>
              <a:rPr lang="en-US" sz="2800" dirty="0"/>
              <a:t> </a:t>
            </a:r>
            <a:r>
              <a:rPr sz="2800" dirty="0"/>
              <a:t>EOC packet-</a:t>
            </a:r>
            <a:r>
              <a:rPr lang="en-US" sz="2800" dirty="0"/>
              <a:t> #1-33</a:t>
            </a:r>
            <a:endParaRPr sz="2800" dirty="0"/>
          </a:p>
          <a:p>
            <a:pPr marL="0" indent="0" defTabSz="356615">
              <a:spcBef>
                <a:spcPts val="500"/>
              </a:spcBef>
              <a:buSzTx/>
              <a:buFontTx/>
              <a:buNone/>
              <a:defRPr sz="2496">
                <a:solidFill>
                  <a:srgbClr val="FF2600"/>
                </a:solidFill>
              </a:defRPr>
            </a:pPr>
            <a:r>
              <a:rPr sz="2800" dirty="0"/>
              <a:t>TAREA- Terminar EOC packet (</a:t>
            </a:r>
            <a:r>
              <a:rPr lang="en-US" sz="2800" dirty="0"/>
              <a:t>#34-67</a:t>
            </a:r>
            <a:r>
              <a:rPr sz="28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34680" y="2384280"/>
              <a:ext cx="3697200" cy="341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5320" y="2374920"/>
                <a:ext cx="3715920" cy="34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268623"/>
      </p:ext>
    </p:extLst>
  </p:cSld>
  <p:clrMapOvr>
    <a:masterClrMapping/>
  </p:clrMapOvr>
  <p:transition spd="slow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30" name="Shape 7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14400">
              <a:buSzTx/>
              <a:buNone/>
            </a:pPr>
            <a:r>
              <a:t>SER V. ESTAR:</a:t>
            </a:r>
          </a:p>
          <a:p>
            <a:pPr defTabSz="914400">
              <a:defRPr b="1"/>
            </a:pPr>
            <a:r>
              <a:t>1. I am in Tegucigalpa.</a:t>
            </a:r>
          </a:p>
          <a:p>
            <a:pPr defTabSz="914400">
              <a:defRPr b="1"/>
            </a:pPr>
            <a:r>
              <a:t>2. She is from Tennessee.</a:t>
            </a:r>
          </a:p>
          <a:p>
            <a:pPr defTabSz="914400">
              <a:defRPr b="1"/>
            </a:pPr>
            <a:r>
              <a:t>3. You are tired.</a:t>
            </a:r>
          </a:p>
          <a:p>
            <a:pPr defTabSz="914400">
              <a:defRPr b="1"/>
            </a:pPr>
            <a:r>
              <a:t>4. They are students.</a:t>
            </a:r>
          </a:p>
          <a:p>
            <a:pPr defTabSz="914400">
              <a:defRPr b="1"/>
            </a:pPr>
            <a:r>
              <a:t>5. The man is grey-haired.</a:t>
            </a:r>
          </a:p>
        </p:txBody>
      </p:sp>
    </p:spTree>
    <p:extLst>
      <p:ext uri="{BB962C8B-B14F-4D97-AF65-F5344CB8AC3E}">
        <p14:creationId xmlns:p14="http://schemas.microsoft.com/office/powerpoint/2010/main" val="3603065384"/>
      </p:ext>
    </p:extLst>
  </p:cSld>
  <p:clrMapOvr>
    <a:masterClrMapping/>
  </p:clrMapOvr>
  <p:transition spd="slow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3872"/>
            </a:lvl1pPr>
          </a:lstStyle>
          <a:p>
            <a:r>
              <a:rPr dirty="0"/>
              <a:t>Hoy es m</a:t>
            </a:r>
            <a:r>
              <a:rPr lang="en-US" dirty="0"/>
              <a:t>art</a:t>
            </a:r>
            <a:r>
              <a:rPr dirty="0"/>
              <a:t>es, el </a:t>
            </a:r>
            <a:r>
              <a:rPr lang="en-US" dirty="0"/>
              <a:t>12</a:t>
            </a:r>
            <a:r>
              <a:rPr dirty="0"/>
              <a:t> de diciembre.</a:t>
            </a:r>
          </a:p>
        </p:txBody>
      </p:sp>
      <p:sp>
        <p:nvSpPr>
          <p:cNvPr id="734" name="Shape 7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68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56615">
              <a:spcBef>
                <a:spcPts val="500"/>
              </a:spcBef>
              <a:buSzTx/>
              <a:buFontTx/>
              <a:buNone/>
              <a:defRPr sz="2496"/>
            </a:pPr>
            <a:r>
              <a:rPr sz="2800" dirty="0"/>
              <a:t>Contraseña: el </a:t>
            </a:r>
            <a:r>
              <a:rPr lang="es-ES" sz="2800" dirty="0"/>
              <a:t>muñeco</a:t>
            </a:r>
            <a:r>
              <a:rPr sz="2800" dirty="0"/>
              <a:t> de </a:t>
            </a:r>
            <a:r>
              <a:rPr sz="2800" dirty="0" err="1"/>
              <a:t>nieve</a:t>
            </a:r>
            <a:endParaRPr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Review EOC packet</a:t>
            </a:r>
            <a:r>
              <a:rPr lang="en-US" sz="2800" dirty="0"/>
              <a:t> #34-67</a:t>
            </a:r>
            <a:endParaRPr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Ser vs. </a:t>
            </a:r>
            <a:r>
              <a:rPr sz="2800" dirty="0" err="1"/>
              <a:t>estar</a:t>
            </a:r>
            <a:endParaRPr sz="2800" dirty="0"/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lang="en-US" sz="2800" dirty="0" err="1"/>
              <a:t>Apuntes</a:t>
            </a:r>
            <a:endParaRPr lang="en-US" sz="2800" dirty="0"/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sz="2800" dirty="0"/>
              <a:t>Una hoja de práctica</a:t>
            </a:r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Los </a:t>
            </a:r>
            <a:r>
              <a:rPr sz="2800" dirty="0" err="1"/>
              <a:t>verbos</a:t>
            </a:r>
            <a:r>
              <a:rPr sz="2800" dirty="0"/>
              <a:t> </a:t>
            </a:r>
            <a:r>
              <a:rPr sz="2800" dirty="0" err="1"/>
              <a:t>irregulares</a:t>
            </a:r>
            <a:endParaRPr sz="2800" dirty="0"/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lang="en-US" sz="2800" dirty="0" err="1"/>
              <a:t>A</a:t>
            </a:r>
            <a:r>
              <a:rPr sz="2800" dirty="0" err="1"/>
              <a:t>puntes</a:t>
            </a:r>
            <a:r>
              <a:rPr lang="en-US" sz="2800" dirty="0"/>
              <a:t> (chart)</a:t>
            </a:r>
          </a:p>
          <a:p>
            <a:pPr marL="739140" lvl="1" indent="-3429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endParaRPr sz="2800" dirty="0"/>
          </a:p>
          <a:p>
            <a:pPr marL="0" indent="0" defTabSz="356615">
              <a:spcBef>
                <a:spcPts val="500"/>
              </a:spcBef>
              <a:buSzTx/>
              <a:buFontTx/>
              <a:buNone/>
              <a:defRPr sz="2496">
                <a:solidFill>
                  <a:srgbClr val="FF2600"/>
                </a:solidFill>
              </a:defRPr>
            </a:pPr>
            <a:r>
              <a:rPr sz="2800" dirty="0"/>
              <a:t>TAREA- EOC packet- </a:t>
            </a:r>
            <a:r>
              <a:rPr lang="en-US" sz="2800" dirty="0"/>
              <a:t>#68-101</a:t>
            </a:r>
            <a:r>
              <a:rPr sz="2800" dirty="0"/>
              <a:t> (translate </a:t>
            </a:r>
            <a:r>
              <a:rPr lang="en-US" sz="2800" dirty="0"/>
              <a:t>all questions and all correct answers</a:t>
            </a:r>
            <a:r>
              <a:rPr sz="2800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430804147"/>
      </p:ext>
    </p:extLst>
  </p:cSld>
  <p:clrMapOvr>
    <a:masterClrMapping/>
  </p:clrMapOvr>
  <p:transition spd="slow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38" name="Shape 7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 defTabSz="914400">
              <a:buFontTx/>
              <a:buAutoNum type="arabicPeriod"/>
              <a:defRPr b="1"/>
            </a:pPr>
            <a:r>
              <a:t>I know Alicia.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tell the truth (la verdad).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do the homework.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put the books on the table.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leave Spanish class and I go to history class.</a:t>
            </a:r>
          </a:p>
        </p:txBody>
      </p:sp>
    </p:spTree>
    <p:extLst>
      <p:ext uri="{BB962C8B-B14F-4D97-AF65-F5344CB8AC3E}">
        <p14:creationId xmlns:p14="http://schemas.microsoft.com/office/powerpoint/2010/main" val="3863630321"/>
      </p:ext>
    </p:extLst>
  </p:cSld>
  <p:clrMapOvr>
    <a:masterClrMapping/>
  </p:clrMapOvr>
  <p:transition spd="slow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5195">
              <a:defRPr sz="4092"/>
            </a:lvl1pPr>
          </a:lstStyle>
          <a:p>
            <a:r>
              <a:rPr dirty="0"/>
              <a:t>Hoy es </a:t>
            </a:r>
            <a:r>
              <a:rPr lang="en-US" dirty="0"/>
              <a:t>miércole</a:t>
            </a:r>
            <a:r>
              <a:rPr dirty="0"/>
              <a:t>s, el 1</a:t>
            </a:r>
            <a:r>
              <a:rPr lang="en-US" dirty="0"/>
              <a:t>3</a:t>
            </a:r>
            <a:r>
              <a:rPr dirty="0"/>
              <a:t> de diciembre.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948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416052">
              <a:spcBef>
                <a:spcPts val="600"/>
              </a:spcBef>
              <a:buSzTx/>
              <a:buFontTx/>
              <a:buNone/>
              <a:defRPr sz="2912"/>
            </a:pPr>
            <a:r>
              <a:rPr dirty="0"/>
              <a:t>Contraseña: el reno</a:t>
            </a:r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lang="en-US" dirty="0" err="1"/>
              <a:t>Repasar</a:t>
            </a:r>
            <a:r>
              <a:rPr lang="en-US" dirty="0"/>
              <a:t> C5A Quiz</a:t>
            </a:r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dirty="0"/>
              <a:t>Repasar </a:t>
            </a:r>
            <a:r>
              <a:rPr lang="en-US" dirty="0"/>
              <a:t>EOC packet #68-101</a:t>
            </a:r>
            <a:endParaRPr dirty="0"/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dirty="0"/>
              <a:t>Práctica con los verbos irregulares</a:t>
            </a:r>
          </a:p>
          <a:p>
            <a:pPr marL="919480" lvl="1" indent="-457200" defTabSz="416052">
              <a:spcBef>
                <a:spcPts val="600"/>
              </a:spcBef>
              <a:buFont typeface="Arial" panose="020B0604020202020204" pitchFamily="34" charset="0"/>
              <a:buChar char="•"/>
              <a:defRPr sz="2912"/>
            </a:pPr>
            <a:r>
              <a:rPr dirty="0"/>
              <a:t>una hoja de práctica</a:t>
            </a:r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r>
              <a:rPr lang="en-US" dirty="0" err="1"/>
              <a:t>Práctica</a:t>
            </a:r>
            <a:r>
              <a:rPr lang="en-US" dirty="0"/>
              <a:t> con </a:t>
            </a:r>
            <a:r>
              <a:rPr lang="en-US" dirty="0" err="1"/>
              <a:t>ser</a:t>
            </a:r>
            <a:r>
              <a:rPr lang="en-US" dirty="0"/>
              <a:t> vs. </a:t>
            </a:r>
            <a:r>
              <a:rPr lang="en-US" dirty="0" err="1"/>
              <a:t>estar</a:t>
            </a:r>
            <a:endParaRPr lang="en-US" dirty="0"/>
          </a:p>
          <a:p>
            <a:pPr marL="898071" lvl="1" indent="-457200" defTabSz="416052">
              <a:spcBef>
                <a:spcPts val="600"/>
              </a:spcBef>
              <a:buFont typeface="Arial" panose="020B0604020202020204" pitchFamily="34" charset="0"/>
              <a:buChar char="•"/>
              <a:defRPr sz="2912"/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389288" indent="-389288" defTabSz="416052">
              <a:spcBef>
                <a:spcPts val="600"/>
              </a:spcBef>
              <a:buFontTx/>
              <a:buAutoNum type="arabicPeriod"/>
              <a:defRPr sz="2912"/>
            </a:pPr>
            <a:endParaRPr dirty="0"/>
          </a:p>
          <a:p>
            <a:pPr marL="0" indent="0" defTabSz="416052">
              <a:spcBef>
                <a:spcPts val="600"/>
              </a:spcBef>
              <a:buSzTx/>
              <a:buFontTx/>
              <a:buNone/>
              <a:defRPr sz="2912">
                <a:solidFill>
                  <a:srgbClr val="FF2600"/>
                </a:solidFill>
              </a:defRPr>
            </a:pPr>
            <a:r>
              <a:rPr dirty="0"/>
              <a:t>TAREA- </a:t>
            </a:r>
            <a:r>
              <a:rPr lang="en-US" dirty="0"/>
              <a:t>finish #102-134</a:t>
            </a:r>
            <a:r>
              <a:rPr dirty="0"/>
              <a:t> from EOC packet</a:t>
            </a:r>
          </a:p>
        </p:txBody>
      </p:sp>
    </p:spTree>
    <p:extLst>
      <p:ext uri="{BB962C8B-B14F-4D97-AF65-F5344CB8AC3E}">
        <p14:creationId xmlns:p14="http://schemas.microsoft.com/office/powerpoint/2010/main" val="545427905"/>
      </p:ext>
    </p:extLst>
  </p:cSld>
  <p:clrMapOvr>
    <a:masterClrMapping/>
  </p:clrMapOvr>
  <p:transition spd="slow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46" name="Shape 7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 defTabSz="914400">
              <a:buFontTx/>
              <a:buAutoNum type="arabicPeriod"/>
              <a:defRPr b="1"/>
            </a:pPr>
            <a:r>
              <a:t>The student knows the 7 days of the week.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We know Knoxville, TN.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give the pencil to Luisa.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bring food to the party.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It’s raining. I fall in the school.</a:t>
            </a:r>
          </a:p>
          <a:p>
            <a:pPr marL="514350" indent="-514350" defTabSz="914400">
              <a:buFontTx/>
              <a:buAutoNum type="arabicPeriod"/>
              <a:defRPr b="1"/>
            </a:pPr>
            <a:r>
              <a:t>I put the book on the bed.</a:t>
            </a:r>
          </a:p>
        </p:txBody>
      </p:sp>
    </p:spTree>
    <p:extLst>
      <p:ext uri="{BB962C8B-B14F-4D97-AF65-F5344CB8AC3E}">
        <p14:creationId xmlns:p14="http://schemas.microsoft.com/office/powerpoint/2010/main" val="623788530"/>
      </p:ext>
    </p:extLst>
  </p:cSld>
  <p:clrMapOvr>
    <a:masterClrMapping/>
  </p:clrMapOvr>
  <p:transition spd="slow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4004"/>
            </a:lvl1pPr>
          </a:lstStyle>
          <a:p>
            <a:r>
              <a:rPr dirty="0"/>
              <a:t>Hoy es </a:t>
            </a:r>
            <a:r>
              <a:rPr lang="en-US" dirty="0"/>
              <a:t>juev</a:t>
            </a:r>
            <a:r>
              <a:rPr dirty="0"/>
              <a:t>es, el 1</a:t>
            </a:r>
            <a:r>
              <a:rPr lang="en-US" dirty="0"/>
              <a:t>4</a:t>
            </a:r>
            <a:r>
              <a:rPr dirty="0"/>
              <a:t> de diciembre.</a:t>
            </a:r>
          </a:p>
        </p:txBody>
      </p:sp>
      <p:sp>
        <p:nvSpPr>
          <p:cNvPr id="750" name="Shape 7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356615">
              <a:spcBef>
                <a:spcPts val="500"/>
              </a:spcBef>
              <a:buSzTx/>
              <a:buFontTx/>
              <a:buNone/>
              <a:defRPr sz="2496"/>
            </a:pPr>
            <a:r>
              <a:rPr sz="2800" dirty="0"/>
              <a:t>Contraseña: el calcetín navideño</a:t>
            </a:r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lang="en-US" sz="2800" dirty="0" err="1"/>
              <a:t>Prueba</a:t>
            </a:r>
            <a:r>
              <a:rPr lang="en-US" sz="2800" dirty="0"/>
              <a:t> de las </a:t>
            </a:r>
            <a:r>
              <a:rPr lang="en-US" sz="2800" dirty="0" err="1"/>
              <a:t>contraseñas</a:t>
            </a:r>
            <a:endParaRPr lang="en-US"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lang="en-US" sz="2800" dirty="0" err="1"/>
              <a:t>Guía</a:t>
            </a:r>
            <a:r>
              <a:rPr lang="en-US" sz="2800" dirty="0"/>
              <a:t> de </a:t>
            </a:r>
            <a:r>
              <a:rPr lang="en-US" sz="2800" dirty="0" err="1"/>
              <a:t>Gramática</a:t>
            </a:r>
            <a:endParaRPr lang="en-US"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Repasar </a:t>
            </a:r>
            <a:r>
              <a:rPr lang="en-US" sz="2800" dirty="0"/>
              <a:t>#102-134 (</a:t>
            </a:r>
            <a:r>
              <a:rPr sz="2800" dirty="0"/>
              <a:t>EOC packet)</a:t>
            </a:r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r>
              <a:rPr sz="2800" dirty="0"/>
              <a:t>Los verbos irregulares</a:t>
            </a:r>
            <a:r>
              <a:rPr lang="en-US" sz="2800" dirty="0">
                <a:solidFill>
                  <a:srgbClr val="7030A0"/>
                </a:solidFill>
              </a:rPr>
              <a:t>—if we have time!!</a:t>
            </a:r>
            <a:endParaRPr sz="2800" dirty="0">
              <a:solidFill>
                <a:srgbClr val="7030A0"/>
              </a:solidFill>
            </a:endParaRPr>
          </a:p>
          <a:p>
            <a:pPr marL="853440" lvl="1" indent="-4572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sz="2800" dirty="0"/>
              <a:t>go over chart</a:t>
            </a:r>
          </a:p>
          <a:p>
            <a:pPr marL="853440" lvl="1" indent="-457200" defTabSz="356615">
              <a:spcBef>
                <a:spcPts val="500"/>
              </a:spcBef>
              <a:buFont typeface="Arial" panose="020B0604020202020204" pitchFamily="34" charset="0"/>
              <a:buChar char="•"/>
              <a:defRPr sz="2496"/>
            </a:pPr>
            <a:r>
              <a:rPr sz="2800" dirty="0" err="1"/>
              <a:t>tablas</a:t>
            </a:r>
            <a:r>
              <a:rPr sz="2800" dirty="0"/>
              <a:t> </a:t>
            </a:r>
            <a:r>
              <a:rPr sz="2800" dirty="0" err="1"/>
              <a:t>blancas</a:t>
            </a:r>
            <a:endParaRPr sz="2800" dirty="0"/>
          </a:p>
          <a:p>
            <a:pPr marL="333675" indent="-333675" defTabSz="356615">
              <a:spcBef>
                <a:spcPts val="500"/>
              </a:spcBef>
              <a:buFontTx/>
              <a:buAutoNum type="arabicPeriod"/>
              <a:defRPr sz="2496"/>
            </a:pPr>
            <a:endParaRPr sz="2800" dirty="0"/>
          </a:p>
          <a:p>
            <a:pPr marL="0" indent="0" defTabSz="356615">
              <a:spcBef>
                <a:spcPts val="500"/>
              </a:spcBef>
              <a:buSzTx/>
              <a:buFontTx/>
              <a:buNone/>
              <a:defRPr sz="2496">
                <a:solidFill>
                  <a:srgbClr val="FF2600"/>
                </a:solidFill>
              </a:defRPr>
            </a:pPr>
            <a:r>
              <a:rPr sz="2800" dirty="0"/>
              <a:t>TAREA- </a:t>
            </a:r>
            <a:r>
              <a:rPr lang="en-US" sz="2800" dirty="0"/>
              <a:t>finish translations for EOC packet—</a:t>
            </a:r>
            <a:r>
              <a:rPr sz="2800" dirty="0"/>
              <a:t>due on day of final exam</a:t>
            </a:r>
            <a:r>
              <a:rPr lang="en-US" sz="2800" dirty="0"/>
              <a:t> (Monday). NO LATE PACKETS WILL BE ACCEPTED.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365567586"/>
      </p:ext>
    </p:extLst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54" name="Shape 7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90000"/>
              </a:lnSpc>
              <a:buSzTx/>
              <a:buNone/>
              <a:defRPr sz="3136"/>
            </a:pPr>
            <a:r>
              <a:t>Translate the following sentences to SPANISH: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I want to lift weights at the gym.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My sister can see a movie at the gym.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We prefer to tell the truth (verdad).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The boys run on the countryside.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The man is tall, dark, and handsome.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The blonde girl leaves at 3:30.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I give a pen to the student.</a:t>
            </a:r>
          </a:p>
        </p:txBody>
      </p:sp>
    </p:spTree>
    <p:extLst>
      <p:ext uri="{BB962C8B-B14F-4D97-AF65-F5344CB8AC3E}">
        <p14:creationId xmlns:p14="http://schemas.microsoft.com/office/powerpoint/2010/main" val="4215036043"/>
      </p:ext>
    </p:extLst>
  </p:cSld>
  <p:clrMapOvr>
    <a:masterClrMapping/>
  </p:clrMapOvr>
  <p:transition spd="slow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15 de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7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Rock the capitals—Mason find songs on YouTube. </a:t>
            </a:r>
          </a:p>
          <a:p>
            <a:r>
              <a:rPr lang="en-US" dirty="0"/>
              <a:t>Double-check EOC packet answers/translations with partners. </a:t>
            </a:r>
          </a:p>
          <a:p>
            <a:r>
              <a:rPr lang="en-US" dirty="0"/>
              <a:t>None of this has to be written on an </a:t>
            </a:r>
            <a:r>
              <a:rPr lang="en-US" dirty="0" err="1"/>
              <a:t>horario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TAREA: STUDY FOR FINAL EXAM. PACKETS ARE DUE RIGHT BEFORE WE START THE EXAM ON MONDAY, DEC. 18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. NO LATE PACKETS WILL BE ACCEPTED. TRANSLATE ALL QUESTIONS AND CORRECT ANSWERS. </a:t>
            </a:r>
            <a:r>
              <a:rPr lang="en-US">
                <a:solidFill>
                  <a:srgbClr val="C00000"/>
                </a:solidFill>
              </a:rPr>
              <a:t>PACKETS ARE WORTH </a:t>
            </a:r>
            <a:r>
              <a:rPr lang="en-US" dirty="0">
                <a:solidFill>
                  <a:srgbClr val="C00000"/>
                </a:solidFill>
              </a:rPr>
              <a:t>100-POINT TEST GRADE—NOT EXTRA CREDIT!</a:t>
            </a:r>
          </a:p>
        </p:txBody>
      </p:sp>
    </p:spTree>
    <p:extLst>
      <p:ext uri="{BB962C8B-B14F-4D97-AF65-F5344CB8AC3E}">
        <p14:creationId xmlns:p14="http://schemas.microsoft.com/office/powerpoint/2010/main" val="14822906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Write out the following numbers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37</a:t>
            </a:r>
          </a:p>
          <a:p>
            <a:pPr marL="514350" indent="-514350">
              <a:buAutoNum type="arabicPeriod"/>
            </a:pPr>
            <a:r>
              <a:rPr lang="en-US" b="1" dirty="0"/>
              <a:t>48</a:t>
            </a:r>
          </a:p>
          <a:p>
            <a:pPr marL="514350" indent="-514350">
              <a:buAutoNum type="arabicPeriod"/>
            </a:pPr>
            <a:r>
              <a:rPr lang="en-US" b="1" dirty="0"/>
              <a:t>13</a:t>
            </a:r>
          </a:p>
          <a:p>
            <a:pPr marL="514350" indent="-514350">
              <a:buAutoNum type="arabicPeriod"/>
            </a:pPr>
            <a:r>
              <a:rPr lang="en-US" b="1" dirty="0"/>
              <a:t>84</a:t>
            </a:r>
          </a:p>
          <a:p>
            <a:pPr marL="514350" indent="-514350">
              <a:buAutoNum type="arabicPeriod"/>
            </a:pPr>
            <a:r>
              <a:rPr lang="en-US" b="1" dirty="0"/>
              <a:t>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5375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END FOR 2017</a:t>
            </a:r>
          </a:p>
        </p:txBody>
      </p:sp>
    </p:spTree>
    <p:extLst>
      <p:ext uri="{BB962C8B-B14F-4D97-AF65-F5344CB8AC3E}">
        <p14:creationId xmlns:p14="http://schemas.microsoft.com/office/powerpoint/2010/main" val="968794994"/>
      </p:ext>
    </p:extLst>
  </p:cSld>
  <p:clrMapOvr>
    <a:masterClrMapping/>
  </p:clrMapOvr>
  <p:transition spd="med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484">
              <a:defRPr sz="4268"/>
            </a:lvl1pPr>
          </a:lstStyle>
          <a:p>
            <a:r>
              <a:rPr dirty="0"/>
              <a:t>Hoy </a:t>
            </a:r>
            <a:r>
              <a:rPr dirty="0" err="1"/>
              <a:t>es</a:t>
            </a:r>
            <a:r>
              <a:rPr dirty="0"/>
              <a:t> </a:t>
            </a:r>
            <a:r>
              <a:rPr lang="en-US" dirty="0" err="1"/>
              <a:t>viern</a:t>
            </a:r>
            <a:r>
              <a:rPr dirty="0" err="1"/>
              <a:t>es</a:t>
            </a:r>
            <a:r>
              <a:rPr dirty="0"/>
              <a:t>, el 1</a:t>
            </a:r>
            <a:r>
              <a:rPr lang="en-US" dirty="0"/>
              <a:t>6</a:t>
            </a:r>
            <a:r>
              <a:rPr dirty="0"/>
              <a:t> de </a:t>
            </a:r>
            <a:r>
              <a:rPr dirty="0" err="1"/>
              <a:t>diciembre</a:t>
            </a:r>
            <a:r>
              <a:rPr dirty="0"/>
              <a:t>.</a:t>
            </a:r>
          </a:p>
        </p:txBody>
      </p:sp>
      <p:sp>
        <p:nvSpPr>
          <p:cNvPr id="758" name="Shape 7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785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402336">
              <a:spcBef>
                <a:spcPts val="600"/>
              </a:spcBef>
              <a:buSzTx/>
              <a:buFontTx/>
              <a:buNone/>
              <a:defRPr sz="2816"/>
            </a:pPr>
            <a:r>
              <a:rPr dirty="0"/>
              <a:t>Contraseña: Papá Noel</a:t>
            </a:r>
          </a:p>
          <a:p>
            <a:pPr marL="376454" indent="-376454" defTabSz="402336">
              <a:spcBef>
                <a:spcPts val="600"/>
              </a:spcBef>
              <a:buFontTx/>
              <a:buAutoNum type="arabicPeriod"/>
              <a:defRPr sz="2816"/>
            </a:pPr>
            <a:r>
              <a:rPr dirty="0"/>
              <a:t>Repasar EOC </a:t>
            </a:r>
            <a:r>
              <a:rPr lang="en-US" dirty="0"/>
              <a:t>#61-80</a:t>
            </a:r>
            <a:endParaRPr dirty="0"/>
          </a:p>
          <a:p>
            <a:pPr marL="376454" indent="-376454" defTabSz="402336">
              <a:spcBef>
                <a:spcPts val="600"/>
              </a:spcBef>
              <a:buFontTx/>
              <a:buAutoNum type="arabicPeriod"/>
              <a:defRPr sz="2816"/>
            </a:pPr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con </a:t>
            </a:r>
            <a:r>
              <a:rPr lang="en-US" dirty="0" err="1"/>
              <a:t>cambio</a:t>
            </a:r>
            <a:endParaRPr lang="en-US" dirty="0"/>
          </a:p>
          <a:p>
            <a:pPr marL="904240" lvl="1" indent="-457200" defTabSz="402336">
              <a:spcBef>
                <a:spcPts val="600"/>
              </a:spcBef>
              <a:buFont typeface="Arial" panose="020B0604020202020204" pitchFamily="34" charset="0"/>
              <a:buChar char="•"/>
              <a:defRPr sz="2816"/>
            </a:pPr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904240" lvl="1" indent="-457200" defTabSz="402336">
              <a:spcBef>
                <a:spcPts val="600"/>
              </a:spcBef>
              <a:buFont typeface="Arial" panose="020B0604020202020204" pitchFamily="34" charset="0"/>
              <a:buChar char="•"/>
              <a:defRPr sz="2816"/>
            </a:pPr>
            <a:r>
              <a:rPr lang="en-US" dirty="0"/>
              <a:t>Un chart</a:t>
            </a:r>
          </a:p>
          <a:p>
            <a:pPr marL="376454" indent="-376454" defTabSz="402336">
              <a:spcBef>
                <a:spcPts val="600"/>
              </a:spcBef>
              <a:buFontTx/>
              <a:buAutoNum type="arabicPeriod"/>
              <a:defRPr sz="2816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verbos</a:t>
            </a:r>
            <a:endParaRPr lang="en-US" dirty="0"/>
          </a:p>
          <a:p>
            <a:pPr marL="376454" indent="-376454" defTabSz="402336">
              <a:spcBef>
                <a:spcPts val="600"/>
              </a:spcBef>
              <a:buFontTx/>
              <a:buAutoNum type="arabicPeriod"/>
              <a:defRPr sz="2816"/>
            </a:pPr>
            <a:r>
              <a:rPr dirty="0"/>
              <a:t>EOC packet </a:t>
            </a:r>
            <a:r>
              <a:rPr lang="en-US" dirty="0"/>
              <a:t>#81-120</a:t>
            </a:r>
            <a:endParaRPr dirty="0"/>
          </a:p>
          <a:p>
            <a:pPr marL="904240" lvl="1" indent="-457200" defTabSz="402336">
              <a:spcBef>
                <a:spcPts val="600"/>
              </a:spcBef>
              <a:buFont typeface="Arial" panose="020B0604020202020204" pitchFamily="34" charset="0"/>
              <a:buChar char="•"/>
              <a:defRPr sz="2816"/>
            </a:pPr>
            <a:r>
              <a:rPr dirty="0" err="1"/>
              <a:t>traducir</a:t>
            </a:r>
            <a:r>
              <a:rPr dirty="0"/>
              <a:t> y </a:t>
            </a:r>
            <a:r>
              <a:rPr dirty="0" err="1"/>
              <a:t>repasar</a:t>
            </a:r>
            <a:endParaRPr dirty="0"/>
          </a:p>
          <a:p>
            <a:pPr marL="376454" indent="-376454" defTabSz="402336">
              <a:spcBef>
                <a:spcPts val="600"/>
              </a:spcBef>
              <a:buFontTx/>
              <a:buAutoNum type="arabicPeriod"/>
              <a:defRPr sz="2816"/>
            </a:pPr>
            <a:endParaRPr dirty="0"/>
          </a:p>
          <a:p>
            <a:pPr marL="0" indent="0" defTabSz="402336">
              <a:spcBef>
                <a:spcPts val="600"/>
              </a:spcBef>
              <a:buSzTx/>
              <a:buFontTx/>
              <a:buNone/>
              <a:defRPr sz="2816">
                <a:solidFill>
                  <a:srgbClr val="FF2600"/>
                </a:solidFill>
              </a:defRPr>
            </a:pPr>
            <a:r>
              <a:rPr dirty="0"/>
              <a:t>TAREA- ESTUDIAR</a:t>
            </a:r>
            <a:r>
              <a:rPr lang="en-US" dirty="0"/>
              <a:t>, finish EOC packet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508736"/>
      </p:ext>
    </p:extLst>
  </p:cSld>
  <p:clrMapOvr>
    <a:masterClrMapping/>
  </p:clrMapOvr>
  <p:transition spd="slow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90000"/>
              </a:lnSpc>
              <a:buSzTx/>
              <a:buNone/>
              <a:defRPr sz="3136"/>
            </a:pPr>
            <a:r>
              <a:t>Translate the following sentences to SPANISH: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The man is strong and thin.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The women are pretty, tall, and brunette.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I have short hair.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I tell the truth.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I hear the music.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We are from Chile.</a:t>
            </a:r>
          </a:p>
          <a:p>
            <a:pPr marL="504063" indent="-504063" defTabSz="896111">
              <a:lnSpc>
                <a:spcPct val="90000"/>
              </a:lnSpc>
              <a:buFontTx/>
              <a:buAutoNum type="arabicPeriod"/>
              <a:defRPr sz="3136"/>
            </a:pPr>
            <a:r>
              <a:t>You are sick.</a:t>
            </a:r>
          </a:p>
        </p:txBody>
      </p:sp>
    </p:spTree>
    <p:extLst>
      <p:ext uri="{BB962C8B-B14F-4D97-AF65-F5344CB8AC3E}">
        <p14:creationId xmlns:p14="http://schemas.microsoft.com/office/powerpoint/2010/main" val="1526997437"/>
      </p:ext>
    </p:extLst>
  </p:cSld>
  <p:clrMapOvr>
    <a:masterClrMapping/>
  </p:clrMapOvr>
  <p:transition spd="slow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z="4048"/>
            </a:lvl1pPr>
          </a:lstStyle>
          <a:p>
            <a:r>
              <a:rPr dirty="0"/>
              <a:t>Hoy es </a:t>
            </a:r>
            <a:r>
              <a:rPr lang="en-US" dirty="0"/>
              <a:t>lun</a:t>
            </a:r>
            <a:r>
              <a:rPr dirty="0"/>
              <a:t>es, el 1</a:t>
            </a:r>
            <a:r>
              <a:rPr lang="en-US" dirty="0"/>
              <a:t>9</a:t>
            </a:r>
            <a:r>
              <a:rPr dirty="0"/>
              <a:t> de diciembre.</a:t>
            </a:r>
          </a:p>
        </p:txBody>
      </p:sp>
      <p:sp>
        <p:nvSpPr>
          <p:cNvPr id="766" name="Shape 7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742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SzTx/>
              <a:buFontTx/>
              <a:buNone/>
            </a:pPr>
            <a:r>
              <a:rPr dirty="0"/>
              <a:t>Contraseña: </a:t>
            </a:r>
            <a:r>
              <a:rPr lang="en-US" dirty="0"/>
              <a:t>Pienso que sí. </a:t>
            </a:r>
          </a:p>
          <a:p>
            <a:pPr marL="0" indent="0" algn="ctr">
              <a:buSzTx/>
              <a:buFontTx/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contraseñas</a:t>
            </a:r>
            <a:r>
              <a:rPr lang="en-US" dirty="0"/>
              <a:t>*</a:t>
            </a:r>
            <a:endParaRPr dirty="0"/>
          </a:p>
          <a:p>
            <a:pPr marL="427789" indent="-427789">
              <a:buFontTx/>
              <a:buAutoNum type="arabicPeriod"/>
            </a:pPr>
            <a:r>
              <a:rPr dirty="0"/>
              <a:t>EOC packet</a:t>
            </a:r>
            <a:r>
              <a:rPr lang="en-US" dirty="0"/>
              <a:t>—finish (#81-134)</a:t>
            </a:r>
            <a:endParaRPr dirty="0"/>
          </a:p>
          <a:p>
            <a:pPr marL="427789" indent="-427789">
              <a:buFontTx/>
              <a:buAutoNum type="arabicPeriod"/>
            </a:pPr>
            <a:r>
              <a:rPr dirty="0"/>
              <a:t>La </a:t>
            </a:r>
            <a:r>
              <a:rPr dirty="0" err="1"/>
              <a:t>geografía</a:t>
            </a:r>
            <a:r>
              <a:rPr dirty="0"/>
              <a:t>- 2 </a:t>
            </a:r>
            <a:r>
              <a:rPr dirty="0" err="1"/>
              <a:t>canciones</a:t>
            </a:r>
            <a:endParaRPr dirty="0"/>
          </a:p>
          <a:p>
            <a:pPr marL="427789" indent="-427789">
              <a:buFontTx/>
              <a:buAutoNum type="arabicPeriod"/>
            </a:pPr>
            <a:r>
              <a:rPr dirty="0" err="1"/>
              <a:t>Tablas</a:t>
            </a:r>
            <a:r>
              <a:rPr dirty="0"/>
              <a:t> </a:t>
            </a:r>
            <a:r>
              <a:rPr dirty="0" err="1"/>
              <a:t>blancas</a:t>
            </a:r>
            <a:r>
              <a:rPr dirty="0"/>
              <a:t> con </a:t>
            </a:r>
            <a:r>
              <a:rPr dirty="0" err="1"/>
              <a:t>toda</a:t>
            </a:r>
            <a:r>
              <a:rPr dirty="0"/>
              <a:t> la </a:t>
            </a:r>
            <a:r>
              <a:rPr dirty="0" err="1"/>
              <a:t>gramática</a:t>
            </a:r>
            <a:endParaRPr dirty="0"/>
          </a:p>
          <a:p>
            <a:pPr marL="427789" indent="-427789">
              <a:buFontTx/>
              <a:buAutoNum type="arabicPeriod"/>
            </a:pPr>
            <a:r>
              <a:rPr lang="en-US" dirty="0" err="1"/>
              <a:t>G</a:t>
            </a:r>
            <a:r>
              <a:rPr dirty="0" err="1"/>
              <a:t>uía</a:t>
            </a:r>
            <a:r>
              <a:rPr dirty="0"/>
              <a:t> de </a:t>
            </a:r>
            <a:r>
              <a:rPr dirty="0" err="1"/>
              <a:t>gramática</a:t>
            </a:r>
            <a:endParaRPr lang="en-US" dirty="0"/>
          </a:p>
          <a:p>
            <a:pPr marL="427789" indent="-427789">
              <a:buFontTx/>
              <a:buAutoNum type="arabicPeriod"/>
            </a:pPr>
            <a:endParaRPr dirty="0"/>
          </a:p>
          <a:p>
            <a:pPr marL="0" indent="0">
              <a:buSzTx/>
              <a:buFontTx/>
              <a:buNone/>
              <a:defRPr>
                <a:solidFill>
                  <a:srgbClr val="FF2600"/>
                </a:solidFill>
              </a:defRPr>
            </a:pPr>
            <a:r>
              <a:rPr dirty="0"/>
              <a:t>TAREA- ESTUDIAR; EOC packet due </a:t>
            </a:r>
            <a:r>
              <a:rPr lang="en-US" dirty="0"/>
              <a:t>the day of final exam (tomorrow)—fully completed and translated. No late packets will be accepted!!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563076"/>
      </p:ext>
    </p:extLst>
  </p:cSld>
  <p:clrMapOvr>
    <a:masterClrMapping/>
  </p:clrMapOvr>
  <p:transition spd="slow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TIMBRE</a:t>
            </a:r>
          </a:p>
        </p:txBody>
      </p:sp>
      <p:sp>
        <p:nvSpPr>
          <p:cNvPr id="770" name="Shape 7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I drink a lemonade.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We are going to drink a lemonade.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She wants to drink a lemonade.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They have to drink a lemonade.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You play soccer on Mondays.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The weather is good. I walk in the park.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The girls ski on the mountain.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 We go to the beach.</a:t>
            </a:r>
          </a:p>
          <a:p>
            <a:pPr marL="483488" indent="-483488" defTabSz="859536">
              <a:lnSpc>
                <a:spcPct val="90000"/>
              </a:lnSpc>
              <a:buFontTx/>
              <a:buAutoNum type="arabicPeriod"/>
              <a:defRPr sz="3008"/>
            </a:pPr>
            <a:r>
              <a:t>I hear my cat in the house.</a:t>
            </a:r>
          </a:p>
        </p:txBody>
      </p:sp>
    </p:spTree>
    <p:extLst>
      <p:ext uri="{BB962C8B-B14F-4D97-AF65-F5344CB8AC3E}">
        <p14:creationId xmlns:p14="http://schemas.microsoft.com/office/powerpoint/2010/main" val="1261582292"/>
      </p:ext>
    </p:extLst>
  </p:cSld>
  <p:clrMapOvr>
    <a:masterClrMapping/>
  </p:clrMapOvr>
  <p:transition spd="slow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3" name="Shape 7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6500"/>
            </a:pPr>
            <a:endParaRPr/>
          </a:p>
          <a:p>
            <a:pPr marL="0" indent="0" algn="ctr">
              <a:buSzTx/>
              <a:buFontTx/>
              <a:buNone/>
              <a:defRPr sz="6500"/>
            </a:pPr>
            <a:r>
              <a:t>EL FIN.</a:t>
            </a:r>
          </a:p>
        </p:txBody>
      </p:sp>
    </p:spTree>
    <p:extLst>
      <p:ext uri="{BB962C8B-B14F-4D97-AF65-F5344CB8AC3E}">
        <p14:creationId xmlns:p14="http://schemas.microsoft.com/office/powerpoint/2010/main" val="122921148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1782" cy="593580"/>
          </a:xfrm>
        </p:spPr>
        <p:txBody>
          <a:bodyPr>
            <a:normAutofit fontScale="90000"/>
          </a:bodyPr>
          <a:lstStyle/>
          <a:p>
            <a:r>
              <a:rPr lang="en-US" dirty="0"/>
              <a:t>New Seating Chart—8/17/17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218"/>
            <a:ext cx="8229600" cy="58650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Samuel-</a:t>
            </a:r>
            <a:r>
              <a:rPr lang="en-US" sz="2800" dirty="0" err="1"/>
              <a:t>tres</a:t>
            </a:r>
            <a:r>
              <a:rPr lang="en-US" sz="2800" dirty="0"/>
              <a:t>							Allen-</a:t>
            </a:r>
            <a:r>
              <a:rPr lang="en-US" sz="2800" dirty="0" err="1"/>
              <a:t>trece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Isabella-</a:t>
            </a:r>
            <a:r>
              <a:rPr lang="en-US" sz="2800" dirty="0" err="1"/>
              <a:t>veintitrés</a:t>
            </a:r>
            <a:r>
              <a:rPr lang="en-US" sz="2800" dirty="0"/>
              <a:t>					Michael-</a:t>
            </a:r>
            <a:r>
              <a:rPr lang="en-US" sz="2800" dirty="0" err="1"/>
              <a:t>veinte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Bryce C.-</a:t>
            </a:r>
            <a:r>
              <a:rPr lang="en-US" sz="2800" dirty="0" err="1"/>
              <a:t>veintiséis</a:t>
            </a:r>
            <a:r>
              <a:rPr lang="en-US" sz="2800" dirty="0"/>
              <a:t>					Haley Mitchell-</a:t>
            </a:r>
            <a:r>
              <a:rPr lang="en-US" sz="2800"/>
              <a:t>dieciocho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Hailey G.-</a:t>
            </a:r>
            <a:r>
              <a:rPr lang="en-US" sz="2800" dirty="0" err="1"/>
              <a:t>nueve</a:t>
            </a:r>
            <a:r>
              <a:rPr lang="en-US" sz="2800" dirty="0"/>
              <a:t>						Bryce M.-</a:t>
            </a:r>
            <a:r>
              <a:rPr lang="en-US" sz="2800" dirty="0" err="1"/>
              <a:t>diecisiete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Aaron-	</a:t>
            </a:r>
            <a:r>
              <a:rPr lang="en-US" sz="2800" dirty="0" err="1"/>
              <a:t>doce</a:t>
            </a:r>
            <a:r>
              <a:rPr lang="en-US" sz="2800" dirty="0"/>
              <a:t>							James-</a:t>
            </a:r>
            <a:r>
              <a:rPr lang="en-US" sz="2800" dirty="0" err="1"/>
              <a:t>catorce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Colby-</a:t>
            </a:r>
            <a:r>
              <a:rPr lang="en-US" sz="2800" dirty="0" err="1"/>
              <a:t>veintisiete</a:t>
            </a:r>
            <a:r>
              <a:rPr lang="en-US" sz="2800" dirty="0"/>
              <a:t>						Hagan-dos</a:t>
            </a:r>
          </a:p>
          <a:p>
            <a:pPr>
              <a:buNone/>
            </a:pPr>
            <a:r>
              <a:rPr lang="en-US" sz="2800" dirty="0"/>
              <a:t>Sophie-quince						Alexa-</a:t>
            </a:r>
            <a:r>
              <a:rPr lang="en-US" sz="2800" dirty="0" err="1"/>
              <a:t>veintidós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Zain-</a:t>
            </a:r>
            <a:r>
              <a:rPr lang="en-US" sz="2800" dirty="0" err="1"/>
              <a:t>siete</a:t>
            </a:r>
            <a:r>
              <a:rPr lang="en-US" sz="2800" dirty="0"/>
              <a:t>								Jamal-</a:t>
            </a:r>
            <a:r>
              <a:rPr lang="en-US" sz="2800" dirty="0" err="1"/>
              <a:t>veintiuno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Tyler-</a:t>
            </a:r>
            <a:r>
              <a:rPr lang="en-US" sz="2800" dirty="0" err="1"/>
              <a:t>veinticuatro</a:t>
            </a:r>
            <a:r>
              <a:rPr lang="en-US" sz="2800" dirty="0"/>
              <a:t>					Aspen-</a:t>
            </a:r>
            <a:r>
              <a:rPr lang="en-US" sz="2800" dirty="0" err="1"/>
              <a:t>cuatro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Savanna-</a:t>
            </a:r>
            <a:r>
              <a:rPr lang="en-US" sz="2800" dirty="0" err="1"/>
              <a:t>cinco</a:t>
            </a:r>
            <a:r>
              <a:rPr lang="en-US" sz="2800" dirty="0"/>
              <a:t>						Autumn-</a:t>
            </a:r>
            <a:r>
              <a:rPr lang="en-US" sz="2800" dirty="0" err="1"/>
              <a:t>dieciséis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Chazz-ocho</a:t>
            </a:r>
            <a:r>
              <a:rPr lang="en-US" sz="2800" dirty="0"/>
              <a:t>							</a:t>
            </a:r>
            <a:r>
              <a:rPr lang="en-US" sz="2800" dirty="0" err="1"/>
              <a:t>Thaine-uno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Iyana-</a:t>
            </a:r>
            <a:r>
              <a:rPr lang="en-US" sz="2800" dirty="0" err="1"/>
              <a:t>veinticinco</a:t>
            </a:r>
            <a:r>
              <a:rPr lang="en-US" sz="2800" dirty="0"/>
              <a:t>						Luke-</a:t>
            </a:r>
            <a:r>
              <a:rPr lang="en-US" sz="2800" dirty="0" err="1"/>
              <a:t>seis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Haley Marlow-</a:t>
            </a:r>
            <a:r>
              <a:rPr lang="en-US" sz="2800" dirty="0" err="1"/>
              <a:t>diecinueve</a:t>
            </a:r>
            <a:r>
              <a:rPr lang="en-US" sz="2800" dirty="0"/>
              <a:t>			Faith-</a:t>
            </a:r>
            <a:r>
              <a:rPr lang="en-US" sz="2800" dirty="0" err="1"/>
              <a:t>veintiocho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Mathew-</a:t>
            </a:r>
            <a:r>
              <a:rPr lang="en-US" sz="2800" dirty="0" err="1"/>
              <a:t>diez</a:t>
            </a:r>
            <a:r>
              <a:rPr lang="en-US" sz="2800" dirty="0"/>
              <a:t>							Erin-once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</a:t>
            </a:r>
            <a:r>
              <a:rPr lang="en-US"/>
              <a:t>el </a:t>
            </a:r>
            <a:r>
              <a:rPr lang="en-US" dirty="0"/>
              <a:t>8</a:t>
            </a:r>
            <a:r>
              <a:rPr lang="en-US"/>
              <a:t> </a:t>
            </a:r>
            <a:r>
              <a:rPr lang="en-US" dirty="0"/>
              <a:t>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8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lvl="0" indent="-514350">
              <a:buFont typeface="Arial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Student questionnaires 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Un </a:t>
            </a:r>
            <a:r>
              <a:rPr lang="en-US" sz="3600" dirty="0" err="1">
                <a:solidFill>
                  <a:prstClr val="black"/>
                </a:solidFill>
              </a:rPr>
              <a:t>poco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sobre</a:t>
            </a:r>
            <a:r>
              <a:rPr lang="en-US" sz="3600" dirty="0">
                <a:solidFill>
                  <a:prstClr val="black"/>
                </a:solidFill>
              </a:rPr>
              <a:t> la </a:t>
            </a:r>
            <a:r>
              <a:rPr lang="en-US" sz="3600" dirty="0" err="1">
                <a:solidFill>
                  <a:prstClr val="black"/>
                </a:solidFill>
              </a:rPr>
              <a:t>profesora</a:t>
            </a:r>
            <a:r>
              <a:rPr lang="en-US" sz="3600" dirty="0">
                <a:solidFill>
                  <a:prstClr val="black"/>
                </a:solidFill>
              </a:rPr>
              <a:t>…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Why Should I Learn Spanish?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¿</a:t>
            </a:r>
            <a:r>
              <a:rPr lang="en-US" sz="3600" dirty="0" err="1">
                <a:solidFill>
                  <a:prstClr val="black"/>
                </a:solidFill>
              </a:rPr>
              <a:t>Cómo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te</a:t>
            </a:r>
            <a:r>
              <a:rPr lang="en-US" sz="3600" dirty="0">
                <a:solidFill>
                  <a:prstClr val="black"/>
                </a:solidFill>
              </a:rPr>
              <a:t> llamas?</a:t>
            </a:r>
          </a:p>
          <a:p>
            <a:pPr marL="0" lvl="0" indent="0"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600" dirty="0" err="1">
                <a:solidFill>
                  <a:srgbClr val="FF0000"/>
                </a:solidFill>
              </a:rPr>
              <a:t>Tarea</a:t>
            </a:r>
            <a:r>
              <a:rPr lang="en-US" sz="3600" dirty="0">
                <a:solidFill>
                  <a:srgbClr val="FF0000"/>
                </a:solidFill>
              </a:rPr>
              <a:t>: Bring in a Spanish label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4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</a:t>
            </a:r>
            <a:r>
              <a:rPr lang="en-US" dirty="0" err="1"/>
              <a:t>viernes</a:t>
            </a:r>
            <a:r>
              <a:rPr lang="en-US" dirty="0"/>
              <a:t>, el 18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el fin de </a:t>
            </a:r>
            <a:r>
              <a:rPr lang="en-US" dirty="0" err="1"/>
              <a:t>semana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de </a:t>
            </a:r>
            <a:r>
              <a:rPr lang="en-US" dirty="0" err="1"/>
              <a:t>teléfono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práctica</a:t>
            </a:r>
            <a:r>
              <a:rPr lang="en-US" dirty="0"/>
              <a:t> con las </a:t>
            </a:r>
            <a:r>
              <a:rPr lang="en-US" dirty="0" err="1"/>
              <a:t>matemáticas</a:t>
            </a:r>
            <a:endParaRPr lang="en-US" dirty="0"/>
          </a:p>
          <a:p>
            <a:pPr marL="914400" lvl="1" indent="-514350"/>
            <a:r>
              <a:rPr lang="en-US" dirty="0" err="1"/>
              <a:t>Terminar</a:t>
            </a:r>
            <a:r>
              <a:rPr lang="en-US" dirty="0"/>
              <a:t> ½ sheet</a:t>
            </a:r>
          </a:p>
          <a:p>
            <a:pPr marL="914400" lvl="1" indent="-514350"/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 video con </a:t>
            </a:r>
            <a:r>
              <a:rPr lang="en-US" dirty="0" err="1"/>
              <a:t>hispanohablantes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colores</a:t>
            </a:r>
            <a:r>
              <a:rPr lang="en-US" dirty="0"/>
              <a:t>- </a:t>
            </a:r>
            <a:r>
              <a:rPr lang="en-US" dirty="0" err="1"/>
              <a:t>Practicar</a:t>
            </a:r>
            <a:r>
              <a:rPr lang="en-US" dirty="0"/>
              <a:t> con la </a:t>
            </a:r>
            <a:r>
              <a:rPr lang="en-US" dirty="0" err="1"/>
              <a:t>ropa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los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5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Write the following numbers out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67</a:t>
            </a:r>
          </a:p>
          <a:p>
            <a:pPr marL="514350" indent="-514350">
              <a:buAutoNum type="arabicPeriod"/>
            </a:pPr>
            <a:r>
              <a:rPr lang="en-US" b="1" dirty="0"/>
              <a:t>51</a:t>
            </a:r>
          </a:p>
          <a:p>
            <a:pPr marL="514350" indent="-514350">
              <a:buAutoNum type="arabicPeriod"/>
            </a:pPr>
            <a:r>
              <a:rPr lang="en-US" b="1" dirty="0"/>
              <a:t>100</a:t>
            </a:r>
          </a:p>
          <a:p>
            <a:pPr marL="514350" indent="-514350">
              <a:buAutoNum type="arabicPeriod"/>
            </a:pPr>
            <a:r>
              <a:rPr lang="en-US" b="1" dirty="0"/>
              <a:t>73</a:t>
            </a:r>
          </a:p>
          <a:p>
            <a:pPr marL="514350" indent="-514350">
              <a:buAutoNum type="arabicPeriod"/>
            </a:pPr>
            <a:r>
              <a:rPr lang="en-US" b="1" dirty="0"/>
              <a:t>95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9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22 de </a:t>
            </a:r>
            <a:r>
              <a:rPr lang="en-US" dirty="0" err="1"/>
              <a:t>agosto</a:t>
            </a:r>
            <a:r>
              <a:rPr lang="en-US" dirty="0"/>
              <a:t>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también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números</a:t>
            </a:r>
            <a:r>
              <a:rPr lang="en-US" dirty="0"/>
              <a:t> 0-100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números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colores</a:t>
            </a:r>
            <a:endParaRPr lang="en-US" dirty="0"/>
          </a:p>
          <a:p>
            <a:pPr marL="914400" lvl="1" indent="-514350"/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con M&amp;Ms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los </a:t>
            </a:r>
            <a:r>
              <a:rPr lang="en-US" dirty="0" err="1"/>
              <a:t>días</a:t>
            </a:r>
            <a:r>
              <a:rPr lang="en-US" dirty="0"/>
              <a:t>, los </a:t>
            </a:r>
            <a:r>
              <a:rPr lang="en-US" dirty="0" err="1"/>
              <a:t>meses</a:t>
            </a:r>
            <a:r>
              <a:rPr lang="en-US" dirty="0"/>
              <a:t>,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estaciones</a:t>
            </a:r>
            <a:endParaRPr lang="en-US" dirty="0"/>
          </a:p>
          <a:p>
            <a:pPr marL="914400" lvl="1" indent="-514350"/>
            <a:r>
              <a:rPr lang="en-US" dirty="0"/>
              <a:t>Repasar;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05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the following numbers in Spanish:</a:t>
            </a:r>
          </a:p>
          <a:p>
            <a:pPr marL="514350" indent="-514350">
              <a:buAutoNum type="arabicPeriod"/>
            </a:pPr>
            <a:r>
              <a:rPr lang="en-US" dirty="0"/>
              <a:t>22</a:t>
            </a:r>
          </a:p>
          <a:p>
            <a:pPr marL="514350" indent="-514350">
              <a:buAutoNum type="arabicPeriod"/>
            </a:pPr>
            <a:r>
              <a:rPr lang="en-US" dirty="0"/>
              <a:t>36</a:t>
            </a:r>
          </a:p>
          <a:p>
            <a:pPr marL="514350" indent="-514350">
              <a:buAutoNum type="arabicPeriod"/>
            </a:pPr>
            <a:r>
              <a:rPr lang="en-US" dirty="0"/>
              <a:t>95</a:t>
            </a:r>
          </a:p>
          <a:p>
            <a:pPr marL="514350" indent="-514350">
              <a:buAutoNum type="arabicPeriod"/>
            </a:pPr>
            <a:r>
              <a:rPr lang="en-US" dirty="0"/>
              <a:t>15</a:t>
            </a:r>
          </a:p>
          <a:p>
            <a:pPr marL="0" indent="0">
              <a:buNone/>
            </a:pPr>
            <a:r>
              <a:rPr lang="en-US" dirty="0"/>
              <a:t>Write the following numbers </a:t>
            </a:r>
            <a:r>
              <a:rPr lang="en-US"/>
              <a:t>in numerical </a:t>
            </a:r>
            <a:r>
              <a:rPr lang="en-US" dirty="0"/>
              <a:t>form: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diecisiete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doce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cincuenta</a:t>
            </a:r>
            <a:r>
              <a:rPr lang="en-US" dirty="0"/>
              <a:t> y </a:t>
            </a:r>
            <a:r>
              <a:rPr lang="en-US" dirty="0" err="1"/>
              <a:t>cuatro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8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23 de </a:t>
            </a:r>
            <a:r>
              <a:rPr lang="en-US" dirty="0" err="1"/>
              <a:t>agosto</a:t>
            </a:r>
            <a:r>
              <a:rPr lang="en-US" dirty="0"/>
              <a:t>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Hay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los </a:t>
            </a:r>
            <a:r>
              <a:rPr lang="en-US" dirty="0" err="1"/>
              <a:t>días</a:t>
            </a:r>
            <a:r>
              <a:rPr lang="en-US" dirty="0"/>
              <a:t>, los </a:t>
            </a:r>
            <a:r>
              <a:rPr lang="en-US" dirty="0" err="1"/>
              <a:t>meses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estaciones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/>
              <a:t>TB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Los </a:t>
            </a:r>
            <a:r>
              <a:rPr lang="en-US" dirty="0" err="1"/>
              <a:t>sanfermines</a:t>
            </a:r>
            <a:r>
              <a:rPr lang="en-US" dirty="0"/>
              <a:t>—pg. 16</a:t>
            </a:r>
          </a:p>
          <a:p>
            <a:pPr marL="514350" indent="-514350">
              <a:buAutoNum type="arabicPeriod"/>
            </a:pPr>
            <a:r>
              <a:rPr lang="en-US" dirty="0" err="1"/>
              <a:t>Actividades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: pg. 15 y 16 (8, 9, 10)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5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Write the following math problems out in Spanish: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60-15=45</a:t>
            </a:r>
          </a:p>
          <a:p>
            <a:pPr marL="514350" indent="-514350">
              <a:buAutoNum type="arabicPeriod"/>
            </a:pPr>
            <a:r>
              <a:rPr lang="en-US" b="1" dirty="0"/>
              <a:t>10+20=30</a:t>
            </a:r>
          </a:p>
          <a:p>
            <a:pPr marL="514350" indent="-514350">
              <a:buAutoNum type="arabicPeriod"/>
            </a:pPr>
            <a:r>
              <a:rPr lang="en-US" b="1" dirty="0"/>
              <a:t>45-20=25</a:t>
            </a:r>
          </a:p>
          <a:p>
            <a:pPr marL="514350" indent="-514350">
              <a:buAutoNum type="arabicPeriod"/>
            </a:pPr>
            <a:r>
              <a:rPr lang="en-US" b="1" dirty="0"/>
              <a:t>5+50=55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4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24 de </a:t>
            </a:r>
            <a:r>
              <a:rPr lang="en-US" dirty="0" err="1"/>
              <a:t>agosto</a:t>
            </a:r>
            <a:r>
              <a:rPr lang="en-US" dirty="0"/>
              <a:t>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7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Contraseña: </a:t>
            </a:r>
            <a:r>
              <a:rPr lang="en-US" sz="3600" dirty="0" err="1"/>
              <a:t>nadie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Repaso</a:t>
            </a:r>
            <a:r>
              <a:rPr lang="en-US" sz="3600" dirty="0"/>
              <a:t> de </a:t>
            </a:r>
            <a:r>
              <a:rPr lang="en-US" sz="3600" dirty="0" err="1"/>
              <a:t>vocabulario</a:t>
            </a:r>
            <a:endParaRPr lang="en-US" sz="36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Un </a:t>
            </a:r>
            <a:r>
              <a:rPr lang="en-US" sz="3200" dirty="0" err="1"/>
              <a:t>círculo</a:t>
            </a:r>
            <a:r>
              <a:rPr lang="en-US" sz="3200" dirty="0"/>
              <a:t> </a:t>
            </a:r>
            <a:r>
              <a:rPr lang="en-US" sz="3200" dirty="0" err="1"/>
              <a:t>grande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600" dirty="0"/>
              <a:t>¿</a:t>
            </a:r>
            <a:r>
              <a:rPr lang="en-US" sz="3600" dirty="0" err="1"/>
              <a:t>Cuándo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cumpleaños</a:t>
            </a:r>
            <a:r>
              <a:rPr lang="en-US" sz="3600" dirty="0"/>
              <a:t>?</a:t>
            </a:r>
          </a:p>
          <a:p>
            <a:pPr marL="514350" indent="-514350">
              <a:buAutoNum type="arabicPeriod"/>
            </a:pPr>
            <a:r>
              <a:rPr lang="en-US" sz="3600" dirty="0"/>
              <a:t>Práctica con el </a:t>
            </a:r>
            <a:r>
              <a:rPr lang="en-US" sz="3600" dirty="0" err="1"/>
              <a:t>calendario</a:t>
            </a:r>
            <a:r>
              <a:rPr lang="en-US" sz="3600" dirty="0"/>
              <a:t> (WB 7/8)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Mi</a:t>
            </a:r>
            <a:r>
              <a:rPr lang="en-US" sz="3600" dirty="0"/>
              <a:t> </a:t>
            </a:r>
            <a:r>
              <a:rPr lang="en-US" sz="3600" dirty="0" err="1"/>
              <a:t>calendario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TAREA: </a:t>
            </a:r>
            <a:r>
              <a:rPr lang="en-US" sz="3600" dirty="0" err="1">
                <a:solidFill>
                  <a:srgbClr val="FF0000"/>
                </a:solidFill>
              </a:rPr>
              <a:t>Estudiar</a:t>
            </a:r>
            <a:r>
              <a:rPr lang="en-US" sz="3600" dirty="0">
                <a:solidFill>
                  <a:srgbClr val="FF0000"/>
                </a:solidFill>
              </a:rPr>
              <a:t> el </a:t>
            </a:r>
            <a:r>
              <a:rPr lang="en-US" sz="3600" dirty="0" err="1">
                <a:solidFill>
                  <a:srgbClr val="FF0000"/>
                </a:solidFill>
              </a:rPr>
              <a:t>vocabulario</a:t>
            </a:r>
            <a:r>
              <a:rPr lang="en-US" sz="3600" dirty="0">
                <a:solidFill>
                  <a:srgbClr val="FF0000"/>
                </a:solidFill>
              </a:rPr>
              <a:t>; </a:t>
            </a:r>
            <a:r>
              <a:rPr lang="en-US" sz="3600" dirty="0" err="1">
                <a:solidFill>
                  <a:srgbClr val="FF0000"/>
                </a:solidFill>
              </a:rPr>
              <a:t>prueba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mañana</a:t>
            </a:r>
            <a:r>
              <a:rPr lang="en-US" sz="3600" dirty="0">
                <a:solidFill>
                  <a:srgbClr val="FF0000"/>
                </a:solidFill>
              </a:rPr>
              <a:t> over days/months/seasons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0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Write the following dates out in Spanish:</a:t>
            </a:r>
          </a:p>
          <a:p>
            <a:pPr marL="514350" indent="-514350">
              <a:buAutoNum type="arabicPeriod"/>
            </a:pPr>
            <a:r>
              <a:rPr lang="en-US" b="1" dirty="0"/>
              <a:t>March 10</a:t>
            </a:r>
            <a:r>
              <a:rPr lang="en-US" b="1" baseline="30000" dirty="0"/>
              <a:t>th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September 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marL="514350" indent="-514350">
              <a:buAutoNum type="arabicPeriod"/>
            </a:pPr>
            <a:r>
              <a:rPr lang="en-US" b="1" dirty="0"/>
              <a:t>January 1</a:t>
            </a:r>
            <a:r>
              <a:rPr lang="en-US" b="1" baseline="30000" dirty="0"/>
              <a:t>st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October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7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6527409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3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ÍAS FERIADOS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Nuevo –New Year’s Day (Jan. 1st)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de San Valentín—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Valentine’s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(Feb. 14th)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de San Patricio—St.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Patrick’s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(Mar. 17th)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Pascuas—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de la Independencia –Independence Day (4th of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(You may use Halloween—Oct. 31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you do not need to translate the word)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muertos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—Day of the Dead (October 31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—November 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de Acción de Gracias—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Noche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Buena—Christmas Eve (Dec. 24th)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Navidad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—Christmas Day (Dec. 25th)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Nochevieja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—New Year’s Eve (Dec. 31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497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25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7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Yo</a:t>
            </a:r>
            <a:r>
              <a:rPr lang="en-US" dirty="0"/>
              <a:t> no </a:t>
            </a:r>
            <a:r>
              <a:rPr lang="en-US" dirty="0" err="1"/>
              <a:t>sé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Repasar 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TB</a:t>
            </a:r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la hora y el </a:t>
            </a:r>
            <a:r>
              <a:rPr lang="en-US" dirty="0" err="1"/>
              <a:t>tiempo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hora </a:t>
            </a:r>
            <a:r>
              <a:rPr lang="en-US" dirty="0" err="1"/>
              <a:t>es</a:t>
            </a:r>
            <a:r>
              <a:rPr lang="en-US" dirty="0"/>
              <a:t>?- la </a:t>
            </a:r>
            <a:r>
              <a:rPr lang="en-US" dirty="0" err="1"/>
              <a:t>primera</a:t>
            </a:r>
            <a:r>
              <a:rPr lang="en-US" dirty="0"/>
              <a:t> parte del </a:t>
            </a:r>
            <a:r>
              <a:rPr lang="en-US" dirty="0" err="1"/>
              <a:t>reloj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7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es </a:t>
            </a:r>
            <a:r>
              <a:rPr lang="en-US" dirty="0" err="1"/>
              <a:t>martes</a:t>
            </a:r>
            <a:r>
              <a:rPr lang="en-US" dirty="0"/>
              <a:t>, el 8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bienvenidos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*Spanish labels*</a:t>
            </a:r>
          </a:p>
          <a:p>
            <a:pPr marL="514350" indent="-514350">
              <a:buAutoNum type="arabicPeriod"/>
            </a:pPr>
            <a:r>
              <a:rPr lang="en-US" dirty="0"/>
              <a:t>Classroom procedures</a:t>
            </a:r>
          </a:p>
          <a:p>
            <a:pPr marL="914400" lvl="1" indent="-514350"/>
            <a:r>
              <a:rPr lang="en-US" dirty="0" err="1"/>
              <a:t>Horario</a:t>
            </a:r>
            <a:r>
              <a:rPr lang="en-US" dirty="0"/>
              <a:t>, </a:t>
            </a:r>
            <a:r>
              <a:rPr lang="en-US" dirty="0" err="1"/>
              <a:t>contraseñas</a:t>
            </a:r>
            <a:r>
              <a:rPr lang="en-US" dirty="0"/>
              <a:t>, honor statement, notebook check</a:t>
            </a:r>
          </a:p>
          <a:p>
            <a:pPr marL="514350" indent="-514350">
              <a:buAutoNum type="arabicPeriod"/>
            </a:pPr>
            <a:r>
              <a:rPr lang="en-US" dirty="0"/>
              <a:t>Review the syllabus</a:t>
            </a:r>
          </a:p>
          <a:p>
            <a:pPr marL="514350" indent="-514350">
              <a:buAutoNum type="arabicPeriod"/>
            </a:pPr>
            <a:r>
              <a:rPr lang="es-ES" dirty="0"/>
              <a:t>Tiro del oso con “¿Cómo te llamas?”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Frases</a:t>
            </a:r>
            <a:r>
              <a:rPr lang="en-US" dirty="0"/>
              <a:t> </a:t>
            </a:r>
            <a:r>
              <a:rPr lang="en-US" dirty="0" err="1"/>
              <a:t>útiles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: Signed syllabus due by FRIDAY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1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Answer the following questions:</a:t>
            </a:r>
          </a:p>
          <a:p>
            <a:r>
              <a:rPr lang="es-AR" b="1" dirty="0"/>
              <a:t>1. ¿Cuántas (</a:t>
            </a:r>
            <a:r>
              <a:rPr lang="es-AR" b="1" dirty="0" err="1"/>
              <a:t>how</a:t>
            </a:r>
            <a:r>
              <a:rPr lang="es-AR" b="1" dirty="0"/>
              <a:t> </a:t>
            </a:r>
            <a:r>
              <a:rPr lang="es-AR" b="1" dirty="0" err="1"/>
              <a:t>many</a:t>
            </a:r>
            <a:r>
              <a:rPr lang="es-AR" b="1" dirty="0"/>
              <a:t>) personas hay (are </a:t>
            </a:r>
            <a:r>
              <a:rPr lang="es-AR" b="1" dirty="0" err="1"/>
              <a:t>there</a:t>
            </a:r>
            <a:r>
              <a:rPr lang="es-AR" b="1" dirty="0"/>
              <a:t>) en esta clase de español?</a:t>
            </a:r>
            <a:endParaRPr lang="en-US" b="1" dirty="0"/>
          </a:p>
          <a:p>
            <a:r>
              <a:rPr lang="es-AR" b="1" dirty="0"/>
              <a:t>2. ¿Cuándo es tu cumpleaños?</a:t>
            </a:r>
            <a:endParaRPr lang="en-US" b="1" dirty="0"/>
          </a:p>
          <a:p>
            <a:r>
              <a:rPr lang="es-AR" b="1" dirty="0"/>
              <a:t>3. </a:t>
            </a:r>
            <a:r>
              <a:rPr lang="en-US" b="1" dirty="0"/>
              <a:t>Which day does el </a:t>
            </a:r>
            <a:r>
              <a:rPr lang="en-US" b="1" dirty="0" err="1"/>
              <a:t>calendario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 start off with?</a:t>
            </a:r>
          </a:p>
          <a:p>
            <a:r>
              <a:rPr lang="en-US" b="1" dirty="0"/>
              <a:t>4. ¿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estación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…?</a:t>
            </a:r>
          </a:p>
          <a:p>
            <a:pPr lvl="1"/>
            <a:r>
              <a:rPr lang="en-US" b="1" dirty="0"/>
              <a:t>…</a:t>
            </a:r>
            <a:r>
              <a:rPr lang="en-US" b="1" dirty="0" err="1"/>
              <a:t>abril</a:t>
            </a:r>
            <a:endParaRPr lang="en-US" b="1" dirty="0"/>
          </a:p>
          <a:p>
            <a:pPr lvl="1"/>
            <a:r>
              <a:rPr lang="en-US" b="1" dirty="0"/>
              <a:t>…</a:t>
            </a:r>
            <a:r>
              <a:rPr lang="en-US" b="1" dirty="0" err="1"/>
              <a:t>noviembre</a:t>
            </a:r>
            <a:endParaRPr lang="en-US" b="1" dirty="0"/>
          </a:p>
          <a:p>
            <a:pPr lvl="1"/>
            <a:r>
              <a:rPr lang="en-US" b="1" dirty="0"/>
              <a:t>…</a:t>
            </a:r>
            <a:r>
              <a:rPr lang="en-US" b="1" dirty="0" err="1"/>
              <a:t>junio</a:t>
            </a:r>
            <a:endParaRPr lang="en-US" b="1" dirty="0"/>
          </a:p>
          <a:p>
            <a:pPr lvl="1"/>
            <a:r>
              <a:rPr lang="en-US" b="1" dirty="0"/>
              <a:t>…</a:t>
            </a:r>
            <a:r>
              <a:rPr lang="en-US" b="1" dirty="0" err="1"/>
              <a:t>enero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7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28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2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apuntes</a:t>
            </a:r>
            <a:r>
              <a:rPr lang="en-US" dirty="0"/>
              <a:t> del </a:t>
            </a:r>
            <a:r>
              <a:rPr lang="en-US" dirty="0" err="1"/>
              <a:t>viernes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hora </a:t>
            </a:r>
            <a:r>
              <a:rPr lang="en-US" dirty="0" err="1"/>
              <a:t>es</a:t>
            </a:r>
            <a:r>
              <a:rPr lang="en-US" dirty="0"/>
              <a:t>?- la </a:t>
            </a:r>
            <a:r>
              <a:rPr lang="en-US" dirty="0" err="1"/>
              <a:t>segunda</a:t>
            </a:r>
            <a:r>
              <a:rPr lang="en-US" dirty="0"/>
              <a:t> parte del </a:t>
            </a:r>
            <a:r>
              <a:rPr lang="en-US" dirty="0" err="1"/>
              <a:t>reloj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la hora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Tarea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r>
              <a:rPr lang="en-US" dirty="0">
                <a:solidFill>
                  <a:srgbClr val="FF0000"/>
                </a:solidFill>
              </a:rPr>
              <a:t> y de la hora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Answer the following questions:</a:t>
            </a:r>
          </a:p>
          <a:p>
            <a:pPr marL="0" indent="0">
              <a:buNone/>
            </a:pPr>
            <a:r>
              <a:rPr lang="es-AR" b="1" dirty="0"/>
              <a:t>1. ¿Cuándo es la Navidad?</a:t>
            </a:r>
            <a:endParaRPr lang="en-US" b="1" dirty="0"/>
          </a:p>
          <a:p>
            <a:pPr marL="0" indent="0">
              <a:buNone/>
            </a:pPr>
            <a:r>
              <a:rPr lang="es-AR" b="1" dirty="0"/>
              <a:t>2. ¿Cuántos días hay en el mes de febrero?</a:t>
            </a:r>
            <a:endParaRPr lang="en-US" b="1" dirty="0"/>
          </a:p>
          <a:p>
            <a:pPr marL="0" indent="0">
              <a:buNone/>
            </a:pPr>
            <a:r>
              <a:rPr lang="es-AR" b="1" dirty="0"/>
              <a:t>3. ¿Cuántos meses hay en un año?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4. TRANSLATE: Today is Monday.</a:t>
            </a:r>
          </a:p>
          <a:p>
            <a:pPr marL="0" indent="0">
              <a:buNone/>
            </a:pPr>
            <a:r>
              <a:rPr lang="en-US" b="1" dirty="0"/>
              <a:t>5. TRANSLATE: Tomorrow is Tuesday.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9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29 de </a:t>
            </a:r>
            <a:r>
              <a:rPr lang="en-US" dirty="0" err="1"/>
              <a:t>agosto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Lo </a:t>
            </a:r>
            <a:r>
              <a:rPr lang="en-US" dirty="0" err="1"/>
              <a:t>siento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práctica</a:t>
            </a:r>
            <a:r>
              <a:rPr lang="en-US" dirty="0"/>
              <a:t> con la hora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el </a:t>
            </a:r>
            <a:r>
              <a:rPr lang="en-US" dirty="0" err="1"/>
              <a:t>tiempo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Repetir</a:t>
            </a:r>
            <a:r>
              <a:rPr lang="en-US" dirty="0"/>
              <a:t>;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Página</a:t>
            </a:r>
            <a:r>
              <a:rPr lang="en-US" dirty="0"/>
              <a:t> 19- </a:t>
            </a:r>
            <a:r>
              <a:rPr lang="en-US" dirty="0" err="1"/>
              <a:t>actividades</a:t>
            </a:r>
            <a:r>
              <a:rPr lang="en-US" dirty="0"/>
              <a:t> 1 y 2</a:t>
            </a:r>
          </a:p>
          <a:p>
            <a:pPr marL="514350" indent="-514350">
              <a:buAutoNum type="arabicPeriod"/>
            </a:pPr>
            <a:r>
              <a:rPr lang="en-US" dirty="0"/>
              <a:t>Hemisphere Switch—pg. 20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la hora y 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5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Traduzcan</a:t>
            </a:r>
            <a:r>
              <a:rPr lang="en-US" dirty="0"/>
              <a:t> 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frases</a:t>
            </a:r>
            <a:r>
              <a:rPr lang="en-US" dirty="0"/>
              <a:t> al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It is 12:45 in the afternoon.</a:t>
            </a:r>
          </a:p>
          <a:p>
            <a:pPr marL="514350" indent="-514350">
              <a:buAutoNum type="arabicPeriod"/>
            </a:pPr>
            <a:r>
              <a:rPr lang="en-US" dirty="0"/>
              <a:t>It is 4:50 in the morning.</a:t>
            </a:r>
          </a:p>
          <a:p>
            <a:pPr marL="514350" indent="-514350">
              <a:buAutoNum type="arabicPeriod"/>
            </a:pPr>
            <a:r>
              <a:rPr lang="en-US" dirty="0"/>
              <a:t>It is 8:05 in the evening.</a:t>
            </a:r>
          </a:p>
          <a:p>
            <a:pPr marL="514350" indent="-514350">
              <a:buAutoNum type="arabicPeriod"/>
            </a:pPr>
            <a:r>
              <a:rPr lang="en-US" dirty="0"/>
              <a:t>It is raining. The weather is bad.</a:t>
            </a:r>
          </a:p>
          <a:p>
            <a:pPr marL="514350" indent="-514350">
              <a:buAutoNum type="arabicPeriod"/>
            </a:pPr>
            <a:r>
              <a:rPr lang="en-US" dirty="0"/>
              <a:t>It is sunny in the spring.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42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1" y="274638"/>
            <a:ext cx="8725359" cy="1143000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30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siempre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la hora y el </a:t>
            </a:r>
            <a:r>
              <a:rPr lang="en-US" dirty="0" err="1"/>
              <a:t>tiempo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del </a:t>
            </a:r>
            <a:r>
              <a:rPr lang="en-US" dirty="0" err="1"/>
              <a:t>tiempo</a:t>
            </a:r>
            <a:r>
              <a:rPr lang="en-US" dirty="0"/>
              <a:t> y la hora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hispano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para la </a:t>
            </a:r>
            <a:r>
              <a:rPr lang="en-US" dirty="0" err="1">
                <a:solidFill>
                  <a:srgbClr val="FF0000"/>
                </a:solidFill>
              </a:rPr>
              <a:t>geografía</a:t>
            </a:r>
            <a:r>
              <a:rPr lang="en-US" dirty="0">
                <a:solidFill>
                  <a:srgbClr val="FF0000"/>
                </a:solidFill>
              </a:rPr>
              <a:t> (countries/capitals)</a:t>
            </a:r>
          </a:p>
        </p:txBody>
      </p:sp>
    </p:spTree>
    <p:extLst>
      <p:ext uri="{BB962C8B-B14F-4D97-AF65-F5344CB8AC3E}">
        <p14:creationId xmlns:p14="http://schemas.microsoft.com/office/powerpoint/2010/main" val="1394244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Traduzcan</a:t>
            </a:r>
            <a:r>
              <a:rPr lang="en-US" dirty="0"/>
              <a:t> 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frases</a:t>
            </a:r>
            <a:r>
              <a:rPr lang="en-US" dirty="0"/>
              <a:t> al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It is 1:00 on the dot.</a:t>
            </a:r>
          </a:p>
          <a:p>
            <a:pPr marL="514350" indent="-514350">
              <a:buAutoNum type="arabicPeriod"/>
            </a:pPr>
            <a:r>
              <a:rPr lang="en-US" dirty="0"/>
              <a:t>It is midnight.</a:t>
            </a:r>
          </a:p>
          <a:p>
            <a:pPr marL="514350" indent="-514350">
              <a:buAutoNum type="arabicPeriod"/>
            </a:pPr>
            <a:r>
              <a:rPr lang="es-AR" dirty="0">
                <a:solidFill>
                  <a:prstClr val="black"/>
                </a:solidFill>
              </a:rPr>
              <a:t> ¿A qué hora </a:t>
            </a:r>
            <a:r>
              <a:rPr lang="es-AR" u="sng" dirty="0">
                <a:solidFill>
                  <a:prstClr val="black"/>
                </a:solidFill>
              </a:rPr>
              <a:t>te despiertas</a:t>
            </a:r>
            <a:r>
              <a:rPr lang="es-AR" dirty="0">
                <a:solidFill>
                  <a:prstClr val="black"/>
                </a:solidFill>
              </a:rPr>
              <a:t>? (</a:t>
            </a:r>
            <a:r>
              <a:rPr lang="es-AR" dirty="0" err="1">
                <a:solidFill>
                  <a:prstClr val="black"/>
                </a:solidFill>
              </a:rPr>
              <a:t>you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wake</a:t>
            </a:r>
            <a:r>
              <a:rPr lang="es-AR" dirty="0">
                <a:solidFill>
                  <a:prstClr val="black"/>
                </a:solidFill>
              </a:rPr>
              <a:t> up)</a:t>
            </a:r>
          </a:p>
          <a:p>
            <a:pPr marL="514350" indent="-514350">
              <a:buAutoNum type="arabicPeriod"/>
            </a:pPr>
            <a:r>
              <a:rPr lang="es-AR" dirty="0">
                <a:solidFill>
                  <a:prstClr val="black"/>
                </a:solidFill>
              </a:rPr>
              <a:t>¿A qué hora </a:t>
            </a:r>
            <a:r>
              <a:rPr lang="es-AR" u="sng" dirty="0">
                <a:solidFill>
                  <a:prstClr val="black"/>
                </a:solidFill>
              </a:rPr>
              <a:t>comes la cena</a:t>
            </a:r>
            <a:r>
              <a:rPr lang="es-AR" dirty="0">
                <a:solidFill>
                  <a:prstClr val="black"/>
                </a:solidFill>
              </a:rPr>
              <a:t>? (</a:t>
            </a:r>
            <a:r>
              <a:rPr lang="es-AR" dirty="0" err="1">
                <a:solidFill>
                  <a:prstClr val="black"/>
                </a:solidFill>
              </a:rPr>
              <a:t>you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eat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dinner</a:t>
            </a:r>
            <a:r>
              <a:rPr lang="es-AR" dirty="0">
                <a:solidFill>
                  <a:prstClr val="black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s-AR" dirty="0">
                <a:solidFill>
                  <a:prstClr val="black"/>
                </a:solidFill>
              </a:rPr>
              <a:t>I am </a:t>
            </a:r>
            <a:r>
              <a:rPr lang="es-AR" dirty="0" err="1">
                <a:solidFill>
                  <a:prstClr val="black"/>
                </a:solidFill>
              </a:rPr>
              <a:t>cold</a:t>
            </a:r>
            <a:r>
              <a:rPr lang="es-AR" dirty="0">
                <a:solidFill>
                  <a:prstClr val="black"/>
                </a:solidFill>
              </a:rPr>
              <a:t> in </a:t>
            </a:r>
            <a:r>
              <a:rPr lang="es-AR" dirty="0" err="1">
                <a:solidFill>
                  <a:prstClr val="black"/>
                </a:solidFill>
              </a:rPr>
              <a:t>the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winter</a:t>
            </a:r>
            <a:r>
              <a:rPr lang="es-AR" dirty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AR" dirty="0" err="1">
                <a:solidFill>
                  <a:prstClr val="black"/>
                </a:solidFill>
              </a:rPr>
              <a:t>It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is</a:t>
            </a: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err="1">
                <a:solidFill>
                  <a:prstClr val="black"/>
                </a:solidFill>
              </a:rPr>
              <a:t>sunny</a:t>
            </a:r>
            <a:r>
              <a:rPr lang="es-AR" dirty="0">
                <a:solidFill>
                  <a:prstClr val="black"/>
                </a:solidFill>
              </a:rPr>
              <a:t>. I am </a:t>
            </a:r>
            <a:r>
              <a:rPr lang="es-AR" dirty="0" err="1">
                <a:solidFill>
                  <a:prstClr val="black"/>
                </a:solidFill>
              </a:rPr>
              <a:t>hot</a:t>
            </a:r>
            <a:r>
              <a:rPr lang="es-AR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1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31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7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Nunca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r>
              <a:rPr lang="en-US" dirty="0"/>
              <a:t>: </a:t>
            </a:r>
            <a:r>
              <a:rPr lang="en-US" dirty="0" err="1"/>
              <a:t>terminar</a:t>
            </a:r>
            <a:r>
              <a:rPr lang="en-US" dirty="0"/>
              <a:t> el </a:t>
            </a:r>
            <a:r>
              <a:rPr lang="en-US" dirty="0" err="1"/>
              <a:t>mapa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y las </a:t>
            </a:r>
            <a:r>
              <a:rPr lang="en-US" dirty="0" err="1"/>
              <a:t>capitales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Acronyms para los </a:t>
            </a:r>
            <a:r>
              <a:rPr lang="en-US" dirty="0" err="1"/>
              <a:t>países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sustantivos</a:t>
            </a:r>
            <a:r>
              <a:rPr lang="en-US" dirty="0"/>
              <a:t> y los </a:t>
            </a:r>
            <a:r>
              <a:rPr lang="en-US" dirty="0" err="1"/>
              <a:t>artículos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of la </a:t>
            </a:r>
            <a:r>
              <a:rPr lang="en-US" dirty="0" err="1">
                <a:solidFill>
                  <a:srgbClr val="FF0000"/>
                </a:solidFill>
              </a:rPr>
              <a:t>geografía</a:t>
            </a:r>
            <a:r>
              <a:rPr lang="en-US" dirty="0">
                <a:solidFill>
                  <a:srgbClr val="FF0000"/>
                </a:solidFill>
              </a:rPr>
              <a:t> due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65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Respondan a las preguntas: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1. ¿En qué (in </a:t>
            </a:r>
            <a:r>
              <a:rPr lang="es-AR" dirty="0" err="1"/>
              <a:t>what</a:t>
            </a:r>
            <a:r>
              <a:rPr lang="es-AR" dirty="0"/>
              <a:t>) región está Nicaragua?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2. ¿Cuál es la capital de Honduras?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3. Soy del Distrito Federal.  ¿De qué país soy?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Which country in El Caribe is the closest to the US?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85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primero de </a:t>
            </a:r>
            <a:r>
              <a:rPr lang="en-US" dirty="0" err="1"/>
              <a:t>septiembre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Hey guys! Sorry I’m in </a:t>
            </a:r>
            <a:r>
              <a:rPr lang="en-US" dirty="0" err="1"/>
              <a:t>España</a:t>
            </a:r>
            <a:r>
              <a:rPr lang="en-US" dirty="0"/>
              <a:t>. </a:t>
            </a:r>
            <a:r>
              <a:rPr lang="en-US" dirty="0">
                <a:sym typeface="Wingdings"/>
              </a:rPr>
              <a:t> There is no </a:t>
            </a:r>
            <a:r>
              <a:rPr lang="en-US" dirty="0" err="1">
                <a:sym typeface="Wingdings"/>
              </a:rPr>
              <a:t>contraseña</a:t>
            </a:r>
            <a:r>
              <a:rPr lang="en-US" dirty="0">
                <a:sym typeface="Wingdings"/>
              </a:rPr>
              <a:t> or timbre for today.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Turn in geography flashcards to Mason.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 “¿</a:t>
            </a:r>
            <a:r>
              <a:rPr lang="en-US" dirty="0" err="1">
                <a:sym typeface="Wingdings"/>
              </a:rPr>
              <a:t>Qué</a:t>
            </a:r>
            <a:r>
              <a:rPr lang="en-US" dirty="0">
                <a:sym typeface="Wingdings"/>
              </a:rPr>
              <a:t> hora </a:t>
            </a:r>
            <a:r>
              <a:rPr lang="en-US" dirty="0" err="1">
                <a:sym typeface="Wingdings"/>
              </a:rPr>
              <a:t>es</a:t>
            </a:r>
            <a:r>
              <a:rPr lang="en-US" dirty="0">
                <a:sym typeface="Wingdings"/>
              </a:rPr>
              <a:t>?” worksheet. (Turn in before leaving.)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Review packet. (Finished packet due Tuesday.)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/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*Turn in </a:t>
            </a:r>
            <a:r>
              <a:rPr lang="en-US" dirty="0" err="1">
                <a:solidFill>
                  <a:srgbClr val="7030A0"/>
                </a:solidFill>
              </a:rPr>
              <a:t>saludos</a:t>
            </a:r>
            <a:r>
              <a:rPr lang="en-US" dirty="0">
                <a:solidFill>
                  <a:srgbClr val="7030A0"/>
                </a:solidFill>
              </a:rPr>
              <a:t> worksheet at the end of class. NO PHONES OUT AT ALL. </a:t>
            </a:r>
            <a:r>
              <a:rPr lang="en-US" dirty="0">
                <a:solidFill>
                  <a:srgbClr val="7030A0"/>
                </a:solidFill>
                <a:sym typeface="Wingdings"/>
              </a:rPr>
              <a:t> </a:t>
            </a:r>
            <a:r>
              <a:rPr lang="en-US" dirty="0">
                <a:solidFill>
                  <a:srgbClr val="7030A0"/>
                </a:solidFill>
              </a:rPr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TAREA: Finish review packet; Examen (test) next Friday, 9/8/17. Test will cover </a:t>
            </a:r>
            <a:r>
              <a:rPr lang="en-US" dirty="0" err="1">
                <a:solidFill>
                  <a:srgbClr val="FF0000"/>
                </a:solidFill>
              </a:rPr>
              <a:t>calendario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saludos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artículos</a:t>
            </a:r>
            <a:r>
              <a:rPr lang="en-US" dirty="0">
                <a:solidFill>
                  <a:srgbClr val="FF0000"/>
                </a:solidFill>
              </a:rPr>
              <a:t>, la hora y 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88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sz="3600" b="1" dirty="0"/>
              <a:t>. Why do you think learning Spanish is important?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641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274637"/>
            <a:ext cx="8650013" cy="1407018"/>
          </a:xfrm>
        </p:spPr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primero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descanso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r>
              <a:rPr lang="en-US" dirty="0"/>
              <a:t> de los </a:t>
            </a:r>
            <a:r>
              <a:rPr lang="en-US" dirty="0" err="1"/>
              <a:t>sustantivos</a:t>
            </a:r>
            <a:r>
              <a:rPr lang="en-US" dirty="0"/>
              <a:t>/los </a:t>
            </a:r>
            <a:r>
              <a:rPr lang="en-US" dirty="0" err="1"/>
              <a:t>artículos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_____?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2 </a:t>
            </a:r>
            <a:r>
              <a:rPr lang="en-US" dirty="0" err="1"/>
              <a:t>canciones</a:t>
            </a:r>
            <a:r>
              <a:rPr lang="en-US" dirty="0"/>
              <a:t> con los </a:t>
            </a:r>
            <a:r>
              <a:rPr lang="en-US" dirty="0" err="1"/>
              <a:t>países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¿De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eres</a:t>
            </a:r>
            <a:r>
              <a:rPr lang="en-US" dirty="0"/>
              <a:t>?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artículos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TB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r>
              <a:rPr lang="en-US" dirty="0">
                <a:solidFill>
                  <a:srgbClr val="FF0000"/>
                </a:solidFill>
              </a:rPr>
              <a:t> (el </a:t>
            </a:r>
            <a:r>
              <a:rPr lang="en-US" dirty="0" err="1">
                <a:solidFill>
                  <a:srgbClr val="FF0000"/>
                </a:solidFill>
              </a:rPr>
              <a:t>calendario</a:t>
            </a:r>
            <a:r>
              <a:rPr lang="en-US" dirty="0">
                <a:solidFill>
                  <a:srgbClr val="FF0000"/>
                </a:solidFill>
              </a:rPr>
              <a:t>, los </a:t>
            </a:r>
            <a:r>
              <a:rPr lang="en-US" dirty="0" err="1">
                <a:solidFill>
                  <a:srgbClr val="FF0000"/>
                </a:solidFill>
              </a:rPr>
              <a:t>saludos</a:t>
            </a:r>
            <a:r>
              <a:rPr lang="en-US" dirty="0">
                <a:solidFill>
                  <a:srgbClr val="FF0000"/>
                </a:solidFill>
              </a:rPr>
              <a:t>, los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, los </a:t>
            </a:r>
            <a:r>
              <a:rPr lang="en-US" dirty="0" err="1">
                <a:solidFill>
                  <a:srgbClr val="FF0000"/>
                </a:solidFill>
              </a:rPr>
              <a:t>artículos</a:t>
            </a:r>
            <a:r>
              <a:rPr lang="en-US" dirty="0">
                <a:solidFill>
                  <a:srgbClr val="FF0000"/>
                </a:solidFill>
              </a:rPr>
              <a:t>, la hora y 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8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TIMBRE-might not be able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b="1" dirty="0" err="1"/>
              <a:t>Tell</a:t>
            </a:r>
            <a:r>
              <a:rPr lang="es-AR" b="1" dirty="0"/>
              <a:t> me </a:t>
            </a:r>
            <a:r>
              <a:rPr lang="es-AR" b="1" dirty="0" err="1"/>
              <a:t>if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word</a:t>
            </a:r>
            <a:r>
              <a:rPr lang="es-AR" b="1" dirty="0"/>
              <a:t> </a:t>
            </a:r>
            <a:r>
              <a:rPr lang="es-AR" b="1" dirty="0" err="1"/>
              <a:t>is</a:t>
            </a:r>
            <a:r>
              <a:rPr lang="es-AR" b="1" dirty="0"/>
              <a:t> </a:t>
            </a:r>
            <a:r>
              <a:rPr lang="es-AR" b="1" dirty="0" err="1"/>
              <a:t>masculine</a:t>
            </a:r>
            <a:r>
              <a:rPr lang="es-AR" b="1" dirty="0"/>
              <a:t> </a:t>
            </a:r>
            <a:r>
              <a:rPr lang="es-AR" b="1" dirty="0" err="1"/>
              <a:t>or</a:t>
            </a:r>
            <a:r>
              <a:rPr lang="es-AR" b="1" dirty="0"/>
              <a:t> </a:t>
            </a:r>
            <a:r>
              <a:rPr lang="es-AR" b="1" dirty="0" err="1"/>
              <a:t>feminine</a:t>
            </a:r>
            <a:r>
              <a:rPr lang="es-AR" b="1" dirty="0"/>
              <a:t>.  </a:t>
            </a:r>
          </a:p>
          <a:p>
            <a:pPr marL="0" indent="0">
              <a:buNone/>
            </a:pPr>
            <a:r>
              <a:rPr lang="es-AR" sz="2800" dirty="0"/>
              <a:t>(</a:t>
            </a:r>
            <a:r>
              <a:rPr lang="es-AR" sz="2800" dirty="0" err="1"/>
              <a:t>Write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word</a:t>
            </a:r>
            <a:r>
              <a:rPr lang="es-AR" sz="2800" dirty="0"/>
              <a:t> and </a:t>
            </a:r>
            <a:r>
              <a:rPr lang="es-AR" sz="2800" dirty="0" err="1"/>
              <a:t>its</a:t>
            </a:r>
            <a:r>
              <a:rPr lang="es-AR" sz="2800" dirty="0"/>
              <a:t> </a:t>
            </a:r>
            <a:r>
              <a:rPr lang="es-AR" sz="2800" dirty="0" err="1"/>
              <a:t>gender</a:t>
            </a:r>
            <a:r>
              <a:rPr lang="es-AR" sz="2800" dirty="0"/>
              <a:t> </a:t>
            </a:r>
            <a:r>
              <a:rPr lang="es-AR" sz="2800" dirty="0" err="1"/>
              <a:t>on</a:t>
            </a:r>
            <a:r>
              <a:rPr lang="es-AR" sz="2800" dirty="0"/>
              <a:t> </a:t>
            </a:r>
            <a:r>
              <a:rPr lang="es-AR" sz="2800" dirty="0" err="1"/>
              <a:t>your</a:t>
            </a:r>
            <a:r>
              <a:rPr lang="es-AR" sz="2800" dirty="0"/>
              <a:t> timbre.)</a:t>
            </a:r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r>
              <a:rPr lang="es-AR" dirty="0"/>
              <a:t>1. chocolate	2. vegetal	  3. paz		</a:t>
            </a:r>
            <a:endParaRPr lang="en-US" dirty="0"/>
          </a:p>
          <a:p>
            <a:pPr>
              <a:buNone/>
            </a:pPr>
            <a:r>
              <a:rPr lang="es-AR" dirty="0"/>
              <a:t>4. solución		5. alumno</a:t>
            </a:r>
            <a:endParaRPr lang="en-US" dirty="0"/>
          </a:p>
          <a:p>
            <a:pPr>
              <a:buNone/>
            </a:pPr>
            <a:r>
              <a:rPr lang="es-AR" dirty="0"/>
              <a:t>6. caridad		7. monitor	   8. novia</a:t>
            </a:r>
            <a:endParaRPr lang="en-US" dirty="0"/>
          </a:p>
          <a:p>
            <a:pPr>
              <a:buNone/>
            </a:pPr>
            <a:r>
              <a:rPr lang="es-AR" dirty="0"/>
              <a:t>9. baño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5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4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Contraseña: </a:t>
            </a:r>
            <a:r>
              <a:rPr lang="en-US" sz="2800" dirty="0" err="1"/>
              <a:t>Estudiar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*</a:t>
            </a:r>
            <a:r>
              <a:rPr lang="en-US" sz="2800" dirty="0" err="1"/>
              <a:t>Entregar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study packets*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las </a:t>
            </a:r>
            <a:r>
              <a:rPr lang="en-US" dirty="0" err="1"/>
              <a:t>pruebas</a:t>
            </a:r>
            <a:r>
              <a:rPr lang="en-US" dirty="0"/>
              <a:t> y el study packet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Países</a:t>
            </a:r>
            <a:r>
              <a:rPr lang="en-US" dirty="0"/>
              <a:t> y </a:t>
            </a:r>
            <a:r>
              <a:rPr lang="en-US" dirty="0" err="1"/>
              <a:t>Capitales</a:t>
            </a:r>
            <a:endParaRPr lang="en-US" dirty="0"/>
          </a:p>
          <a:p>
            <a:pPr marL="914400" lvl="1" indent="-514350"/>
            <a:r>
              <a:rPr lang="en-US" dirty="0"/>
              <a:t>2 </a:t>
            </a:r>
            <a:r>
              <a:rPr lang="en-US" dirty="0" err="1"/>
              <a:t>canciones</a:t>
            </a:r>
            <a:endParaRPr lang="en-US" dirty="0"/>
          </a:p>
          <a:p>
            <a:pPr marL="914400" lvl="1" indent="-514350"/>
            <a:r>
              <a:rPr lang="en-US" dirty="0"/>
              <a:t>“¿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_____?”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Los </a:t>
            </a:r>
            <a:r>
              <a:rPr lang="en-US" dirty="0" err="1"/>
              <a:t>Artículos</a:t>
            </a:r>
            <a:endParaRPr lang="en-US" dirty="0"/>
          </a:p>
          <a:p>
            <a:pPr marL="914400" lvl="1" indent="-514350"/>
            <a:r>
              <a:rPr lang="en-US" dirty="0" err="1"/>
              <a:t>Repasar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TB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artículos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TAREA: ESTUDIAR PARA EL EXAMEN EL VIERNES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78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b="1" dirty="0" err="1"/>
              <a:t>Write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u="sng" dirty="0" err="1"/>
              <a:t>definite</a:t>
            </a:r>
            <a:r>
              <a:rPr lang="es-AR" b="1" dirty="0"/>
              <a:t> </a:t>
            </a:r>
            <a:r>
              <a:rPr lang="es-AR" b="1" dirty="0" err="1"/>
              <a:t>article</a:t>
            </a:r>
            <a:r>
              <a:rPr lang="es-AR" b="1" dirty="0"/>
              <a:t> </a:t>
            </a:r>
            <a:r>
              <a:rPr lang="es-AR" b="1" dirty="0" err="1"/>
              <a:t>for</a:t>
            </a:r>
            <a:r>
              <a:rPr lang="es-AR" b="1" dirty="0"/>
              <a:t> </a:t>
            </a:r>
            <a:r>
              <a:rPr lang="es-AR" b="1" dirty="0" err="1"/>
              <a:t>each</a:t>
            </a:r>
            <a:r>
              <a:rPr lang="es-AR" b="1" dirty="0"/>
              <a:t> </a:t>
            </a:r>
            <a:r>
              <a:rPr lang="es-AR" b="1" dirty="0" err="1"/>
              <a:t>word</a:t>
            </a:r>
            <a:r>
              <a:rPr lang="es-AR" b="1" dirty="0"/>
              <a:t>.  </a:t>
            </a:r>
            <a:r>
              <a:rPr lang="es-AR" b="1" dirty="0" err="1"/>
              <a:t>All</a:t>
            </a:r>
            <a:r>
              <a:rPr lang="es-AR" b="1" dirty="0"/>
              <a:t> of </a:t>
            </a:r>
            <a:r>
              <a:rPr lang="es-AR" b="1" dirty="0" err="1"/>
              <a:t>these</a:t>
            </a:r>
            <a:r>
              <a:rPr lang="es-AR" b="1" dirty="0"/>
              <a:t> </a:t>
            </a:r>
            <a:r>
              <a:rPr lang="es-AR" b="1" dirty="0" err="1"/>
              <a:t>words</a:t>
            </a:r>
            <a:r>
              <a:rPr lang="es-AR" b="1" dirty="0"/>
              <a:t> are singular. </a:t>
            </a:r>
          </a:p>
          <a:p>
            <a:pPr marL="0" indent="0">
              <a:buNone/>
            </a:pPr>
            <a:r>
              <a:rPr lang="es-AR" sz="2800" dirty="0"/>
              <a:t>(</a:t>
            </a:r>
            <a:r>
              <a:rPr lang="es-AR" sz="2800" dirty="0" err="1"/>
              <a:t>Write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word</a:t>
            </a:r>
            <a:r>
              <a:rPr lang="es-AR" sz="2800" dirty="0"/>
              <a:t> and </a:t>
            </a:r>
            <a:r>
              <a:rPr lang="es-AR" sz="2800" dirty="0" err="1"/>
              <a:t>its</a:t>
            </a:r>
            <a:r>
              <a:rPr lang="es-AR" sz="2800" dirty="0"/>
              <a:t> </a:t>
            </a:r>
            <a:r>
              <a:rPr lang="es-AR" sz="2800" dirty="0" err="1"/>
              <a:t>article</a:t>
            </a:r>
            <a:r>
              <a:rPr lang="es-AR" sz="2800" dirty="0"/>
              <a:t> </a:t>
            </a:r>
            <a:r>
              <a:rPr lang="es-AR" sz="2800" dirty="0" err="1"/>
              <a:t>on</a:t>
            </a:r>
            <a:r>
              <a:rPr lang="es-AR" sz="2800" dirty="0"/>
              <a:t> </a:t>
            </a:r>
            <a:r>
              <a:rPr lang="es-AR" sz="2800" dirty="0" err="1"/>
              <a:t>your</a:t>
            </a:r>
            <a:r>
              <a:rPr lang="es-AR" sz="2800" dirty="0"/>
              <a:t> timbre.)</a:t>
            </a:r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r>
              <a:rPr lang="es-AR" dirty="0"/>
              <a:t>1. ascensor		2. carnaval	  	3. pez		</a:t>
            </a:r>
            <a:endParaRPr lang="en-US" dirty="0"/>
          </a:p>
          <a:p>
            <a:pPr>
              <a:buNone/>
            </a:pPr>
            <a:r>
              <a:rPr lang="es-AR" dirty="0"/>
              <a:t>4. dirección		5. aspirina</a:t>
            </a:r>
            <a:r>
              <a:rPr lang="en-US" dirty="0"/>
              <a:t>		</a:t>
            </a:r>
            <a:r>
              <a:rPr lang="es-AR" dirty="0"/>
              <a:t>6. pulpo</a:t>
            </a:r>
          </a:p>
          <a:p>
            <a:pPr>
              <a:buNone/>
            </a:pPr>
            <a:r>
              <a:rPr lang="es-AR" dirty="0"/>
              <a:t>7. bate	   			8. bondad</a:t>
            </a:r>
            <a:r>
              <a:rPr lang="en-US" dirty="0"/>
              <a:t> 		</a:t>
            </a:r>
            <a:r>
              <a:rPr lang="es-AR" dirty="0"/>
              <a:t>9. micrófono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7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6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0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¿En </a:t>
            </a:r>
            <a:r>
              <a:rPr lang="en-US" dirty="0" err="1"/>
              <a:t>serio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canciones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¿En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______? (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el study packet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¡TENGO! con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artículos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números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para el examen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7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Give the definite or indefinite article for each of the following words.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chica</a:t>
            </a:r>
            <a:r>
              <a:rPr lang="en-US" dirty="0"/>
              <a:t> (indefinite)</a:t>
            </a:r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libro</a:t>
            </a:r>
            <a:r>
              <a:rPr lang="en-US" dirty="0"/>
              <a:t> (definite)</a:t>
            </a:r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computadora</a:t>
            </a:r>
            <a:r>
              <a:rPr lang="en-US" dirty="0"/>
              <a:t> (definite)</a:t>
            </a:r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niño</a:t>
            </a:r>
            <a:r>
              <a:rPr lang="en-US" dirty="0"/>
              <a:t> (indefinite)</a:t>
            </a:r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colegio</a:t>
            </a:r>
            <a:r>
              <a:rPr lang="en-US" dirty="0"/>
              <a:t> (definite)</a:t>
            </a:r>
          </a:p>
          <a:p>
            <a:pPr marL="514350" indent="-514350">
              <a:buAutoNum type="arabicPeriod"/>
            </a:pPr>
            <a:r>
              <a:rPr lang="en-US" dirty="0"/>
              <a:t>____</a:t>
            </a:r>
            <a:r>
              <a:rPr lang="en-US" dirty="0" err="1"/>
              <a:t>canción</a:t>
            </a:r>
            <a:r>
              <a:rPr lang="en-US" dirty="0"/>
              <a:t> (indefinite)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05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7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¡</a:t>
            </a:r>
            <a:r>
              <a:rPr lang="en-US" dirty="0" err="1"/>
              <a:t>Qué</a:t>
            </a:r>
            <a:r>
              <a:rPr lang="en-US" dirty="0"/>
              <a:t> _______!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Jugar</a:t>
            </a:r>
            <a:r>
              <a:rPr lang="en-US" dirty="0"/>
              <a:t> TENGO</a:t>
            </a:r>
          </a:p>
          <a:p>
            <a:pPr marL="514350" indent="-514350">
              <a:buAutoNum type="arabicPeriod"/>
            </a:pPr>
            <a:r>
              <a:rPr lang="en-US" dirty="0"/>
              <a:t>La hora,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artículos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¿Cuál </a:t>
            </a:r>
            <a:r>
              <a:rPr lang="en-US" dirty="0" err="1"/>
              <a:t>es</a:t>
            </a:r>
            <a:r>
              <a:rPr lang="en-US" dirty="0"/>
              <a:t> la capital de _____? (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círculo</a:t>
            </a:r>
            <a:r>
              <a:rPr lang="en-US" dirty="0"/>
              <a:t> grande con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calendario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saludos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números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artículos</a:t>
            </a:r>
            <a:r>
              <a:rPr lang="en-US" dirty="0">
                <a:solidFill>
                  <a:srgbClr val="FF0000"/>
                </a:solidFill>
              </a:rPr>
              <a:t>, la hora y el </a:t>
            </a:r>
            <a:r>
              <a:rPr lang="en-US" dirty="0" err="1">
                <a:solidFill>
                  <a:srgbClr val="FF0000"/>
                </a:solidFill>
              </a:rPr>
              <a:t>tiempo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3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are you (formal)? I am well.</a:t>
            </a:r>
          </a:p>
          <a:p>
            <a:pPr marL="514350" indent="-514350">
              <a:buAutoNum type="arabicPeriod"/>
            </a:pPr>
            <a:r>
              <a:rPr lang="en-US" dirty="0"/>
              <a:t>Nice to meet you. Likewise.</a:t>
            </a:r>
          </a:p>
          <a:p>
            <a:pPr marL="514350" indent="-514350">
              <a:buAutoNum type="arabicPeriod"/>
            </a:pPr>
            <a:r>
              <a:rPr lang="en-US" dirty="0"/>
              <a:t>I am from Knoxville, TN.</a:t>
            </a:r>
          </a:p>
          <a:p>
            <a:pPr marL="514350" indent="-514350">
              <a:buAutoNum type="arabicPeriod"/>
            </a:pPr>
            <a:r>
              <a:rPr lang="en-US" dirty="0"/>
              <a:t>It is 3:40 in the afternoon.</a:t>
            </a:r>
          </a:p>
          <a:p>
            <a:pPr marL="514350" indent="-514350">
              <a:buAutoNum type="arabicPeriod"/>
            </a:pPr>
            <a:r>
              <a:rPr lang="en-US" dirty="0"/>
              <a:t>It is 11:10 at night.</a:t>
            </a:r>
          </a:p>
          <a:p>
            <a:pPr marL="514350" indent="-514350">
              <a:buAutoNum type="arabicPeriod"/>
            </a:pPr>
            <a:r>
              <a:rPr lang="en-US" dirty="0"/>
              <a:t>It is November 18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8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8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Contraseña</a:t>
            </a:r>
            <a:r>
              <a:rPr lang="en-US" sz="3600" dirty="0"/>
              <a:t>: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supuesto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Entregar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teléfonos</a:t>
            </a:r>
            <a:r>
              <a:rPr lang="en-US" sz="3600" dirty="0"/>
              <a:t> 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Tomar</a:t>
            </a:r>
            <a:r>
              <a:rPr lang="en-US" sz="3600" dirty="0"/>
              <a:t> el examen </a:t>
            </a:r>
          </a:p>
          <a:p>
            <a:pPr marL="514350" indent="-514350">
              <a:buAutoNum type="arabicPeriod"/>
            </a:pPr>
            <a:r>
              <a:rPr lang="en-US" sz="3600" dirty="0"/>
              <a:t>El </a:t>
            </a:r>
            <a:r>
              <a:rPr lang="en-US" sz="3600" dirty="0" err="1"/>
              <a:t>vocabulario</a:t>
            </a:r>
            <a:r>
              <a:rPr lang="en-US" sz="3600" dirty="0"/>
              <a:t> de </a:t>
            </a:r>
            <a:r>
              <a:rPr lang="en-US" sz="3600" dirty="0" err="1"/>
              <a:t>capítulo</a:t>
            </a:r>
            <a:r>
              <a:rPr lang="en-US" sz="3600" dirty="0"/>
              <a:t> 1A—</a:t>
            </a:r>
            <a:r>
              <a:rPr lang="en-US" sz="3600" dirty="0" err="1"/>
              <a:t>pág</a:t>
            </a:r>
            <a:r>
              <a:rPr lang="en-US" sz="3600" dirty="0"/>
              <a:t>. 46</a:t>
            </a:r>
          </a:p>
          <a:p>
            <a:pPr marL="514350" indent="-514350"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TAREA: </a:t>
            </a:r>
            <a:r>
              <a:rPr lang="en-US" sz="3600" dirty="0" err="1">
                <a:solidFill>
                  <a:srgbClr val="FF0000"/>
                </a:solidFill>
              </a:rPr>
              <a:t>prueba</a:t>
            </a:r>
            <a:r>
              <a:rPr lang="en-US" sz="3600" dirty="0">
                <a:solidFill>
                  <a:srgbClr val="FF0000"/>
                </a:solidFill>
              </a:rPr>
              <a:t> de la </a:t>
            </a:r>
            <a:r>
              <a:rPr lang="en-US" sz="3600" dirty="0" err="1">
                <a:solidFill>
                  <a:srgbClr val="FF0000"/>
                </a:solidFill>
              </a:rPr>
              <a:t>geografía</a:t>
            </a:r>
            <a:r>
              <a:rPr lang="en-US" sz="3600" dirty="0">
                <a:solidFill>
                  <a:srgbClr val="FF0000"/>
                </a:solidFill>
              </a:rPr>
              <a:t> el </a:t>
            </a:r>
            <a:r>
              <a:rPr lang="en-US" sz="3600" dirty="0" err="1">
                <a:solidFill>
                  <a:srgbClr val="FF0000"/>
                </a:solidFill>
              </a:rPr>
              <a:t>martes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5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Corrijan</a:t>
            </a:r>
            <a:r>
              <a:rPr lang="en-US" b="1" dirty="0"/>
              <a:t> las </a:t>
            </a:r>
            <a:r>
              <a:rPr lang="en-US" b="1" dirty="0" err="1"/>
              <a:t>siguientes</a:t>
            </a:r>
            <a:r>
              <a:rPr lang="en-US" b="1" dirty="0"/>
              <a:t> </a:t>
            </a:r>
            <a:r>
              <a:rPr lang="en-US" b="1" dirty="0" err="1"/>
              <a:t>frases</a:t>
            </a:r>
            <a:r>
              <a:rPr lang="en-US" b="1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calor</a:t>
            </a:r>
            <a:r>
              <a:rPr lang="en-US" dirty="0"/>
              <a:t> en el </a:t>
            </a:r>
            <a:r>
              <a:rPr lang="en-US" dirty="0" err="1"/>
              <a:t>invierno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meses</a:t>
            </a:r>
            <a:r>
              <a:rPr lang="en-US" dirty="0"/>
              <a:t> del </a:t>
            </a:r>
            <a:r>
              <a:rPr lang="en-US" dirty="0" err="1"/>
              <a:t>invierno</a:t>
            </a:r>
            <a:r>
              <a:rPr lang="en-US" dirty="0"/>
              <a:t> son </a:t>
            </a:r>
            <a:r>
              <a:rPr lang="en-US" dirty="0" err="1"/>
              <a:t>agosto</a:t>
            </a:r>
            <a:r>
              <a:rPr lang="en-US" dirty="0"/>
              <a:t>, </a:t>
            </a:r>
            <a:r>
              <a:rPr lang="en-US" dirty="0" err="1"/>
              <a:t>diciembre</a:t>
            </a:r>
            <a:r>
              <a:rPr lang="en-US" dirty="0"/>
              <a:t> y </a:t>
            </a:r>
            <a:r>
              <a:rPr lang="en-US" dirty="0" err="1"/>
              <a:t>enero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Nieva</a:t>
            </a:r>
            <a:r>
              <a:rPr lang="en-US" dirty="0"/>
              <a:t> en el </a:t>
            </a:r>
            <a:r>
              <a:rPr lang="en-US" dirty="0" err="1"/>
              <a:t>verano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Translate the following sentences:</a:t>
            </a:r>
          </a:p>
          <a:p>
            <a:pPr marL="0" indent="0">
              <a:buNone/>
            </a:pPr>
            <a:r>
              <a:rPr lang="en-US" dirty="0"/>
              <a:t>4. It is March 1</a:t>
            </a:r>
            <a:r>
              <a:rPr lang="en-US" baseline="30000" dirty="0"/>
              <a:t>st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5. Today is Friday. Tomorrow is Saturday.</a:t>
            </a:r>
          </a:p>
          <a:p>
            <a:pPr marL="0" indent="0">
              <a:buNone/>
            </a:pPr>
            <a:r>
              <a:rPr lang="en-US" dirty="0"/>
              <a:t>6. What</a:t>
            </a:r>
            <a:r>
              <a:rPr lang="fr-FR" dirty="0"/>
              <a:t>’s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?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________.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9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/>
              <a:t>Contraseña: el </a:t>
            </a:r>
            <a:r>
              <a:rPr lang="en-US" sz="3500" dirty="0" err="1"/>
              <a:t>mundo</a:t>
            </a:r>
            <a:endParaRPr lang="en-US" sz="3500" dirty="0"/>
          </a:p>
          <a:p>
            <a:pPr marL="514350" indent="-514350">
              <a:buAutoNum type="arabicPeriod"/>
            </a:pPr>
            <a:r>
              <a:rPr lang="en-US" sz="3500" dirty="0"/>
              <a:t>El </a:t>
            </a:r>
            <a:r>
              <a:rPr lang="en-US" sz="3500" dirty="0" err="1"/>
              <a:t>alfabeto</a:t>
            </a:r>
            <a:endParaRPr lang="en-US" sz="3500" dirty="0"/>
          </a:p>
          <a:p>
            <a:pPr marL="914400" lvl="1" indent="-514350"/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canción</a:t>
            </a:r>
            <a:r>
              <a:rPr lang="en-US" sz="3000" dirty="0"/>
              <a:t> con el </a:t>
            </a:r>
            <a:r>
              <a:rPr lang="en-US" sz="3000" dirty="0" err="1"/>
              <a:t>alfabeto</a:t>
            </a:r>
            <a:endParaRPr lang="en-US" sz="3000" dirty="0"/>
          </a:p>
          <a:p>
            <a:pPr marL="914400" lvl="1" indent="-514350"/>
            <a:r>
              <a:rPr lang="en-US" sz="3000" dirty="0"/>
              <a:t>How are the alphabets different?</a:t>
            </a:r>
          </a:p>
          <a:p>
            <a:pPr marL="514350" indent="-514350">
              <a:buAutoNum type="arabicPeriod"/>
            </a:pPr>
            <a:r>
              <a:rPr lang="en-US" sz="3500" dirty="0" err="1"/>
              <a:t>Guía</a:t>
            </a:r>
            <a:r>
              <a:rPr lang="en-US" sz="3500" dirty="0"/>
              <a:t> de </a:t>
            </a:r>
            <a:r>
              <a:rPr lang="en-US" sz="3500" dirty="0" err="1"/>
              <a:t>pronunciación</a:t>
            </a:r>
            <a:endParaRPr lang="en-US" sz="3500" dirty="0"/>
          </a:p>
          <a:p>
            <a:pPr marL="514350" indent="-514350">
              <a:buAutoNum type="arabicPeriod"/>
            </a:pPr>
            <a:r>
              <a:rPr lang="en-US" sz="3500" dirty="0"/>
              <a:t>Práctica con las </a:t>
            </a:r>
            <a:r>
              <a:rPr lang="en-US" sz="3500" dirty="0" err="1"/>
              <a:t>sílabas</a:t>
            </a:r>
            <a:endParaRPr lang="en-US" sz="3500" dirty="0"/>
          </a:p>
          <a:p>
            <a:pPr marL="514350" indent="-514350">
              <a:buAutoNum type="arabicPeriod"/>
            </a:pPr>
            <a:r>
              <a:rPr lang="en-US" sz="3500" dirty="0"/>
              <a:t>Práctica con las </a:t>
            </a:r>
            <a:r>
              <a:rPr lang="en-US" sz="3500" dirty="0" err="1"/>
              <a:t>vocales</a:t>
            </a:r>
            <a:endParaRPr lang="en-US" sz="3500" dirty="0"/>
          </a:p>
          <a:p>
            <a:pPr marL="914400" lvl="1" indent="-514350"/>
            <a:r>
              <a:rPr lang="en-US" sz="3000" dirty="0"/>
              <a:t>La </a:t>
            </a:r>
            <a:r>
              <a:rPr lang="en-US" sz="3000" dirty="0" err="1"/>
              <a:t>promesa</a:t>
            </a:r>
            <a:r>
              <a:rPr lang="en-US" sz="3000" dirty="0"/>
              <a:t> de </a:t>
            </a:r>
            <a:r>
              <a:rPr lang="en-US" sz="3000" dirty="0" err="1"/>
              <a:t>lealtad</a:t>
            </a:r>
            <a:endParaRPr lang="en-US" sz="30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Syllabus signed by FRIDAY; vowel quiz on FRIDAY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27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11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7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la </a:t>
            </a:r>
            <a:r>
              <a:rPr lang="en-US" dirty="0" err="1"/>
              <a:t>bandera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Terminar</a:t>
            </a:r>
            <a:r>
              <a:rPr lang="en-US" dirty="0"/>
              <a:t> el examen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/>
              <a:t>capítulo</a:t>
            </a:r>
            <a:r>
              <a:rPr lang="en-US" dirty="0"/>
              <a:t> 1A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Definir</a:t>
            </a:r>
            <a:r>
              <a:rPr lang="en-US" dirty="0"/>
              <a:t> y </a:t>
            </a:r>
            <a:r>
              <a:rPr lang="en-US" dirty="0" err="1"/>
              <a:t>repetir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geografía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Una </a:t>
            </a:r>
            <a:r>
              <a:rPr lang="en-US" dirty="0" err="1"/>
              <a:t>canción</a:t>
            </a:r>
            <a:r>
              <a:rPr lang="en-US" dirty="0"/>
              <a:t>—“La </a:t>
            </a:r>
            <a:r>
              <a:rPr lang="en-US" dirty="0" err="1"/>
              <a:t>Gozadera</a:t>
            </a:r>
            <a:r>
              <a:rPr lang="en-US" dirty="0"/>
              <a:t>”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fondo</a:t>
            </a:r>
            <a:r>
              <a:rPr lang="en-US" dirty="0"/>
              <a:t> cultural- Pablo Picasso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la </a:t>
            </a:r>
            <a:r>
              <a:rPr lang="en-US" dirty="0" err="1">
                <a:solidFill>
                  <a:srgbClr val="FF0000"/>
                </a:solidFill>
              </a:rPr>
              <a:t>geografía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57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 algn="ctr">
              <a:buNone/>
            </a:pPr>
            <a:r>
              <a:rPr lang="es-AR" dirty="0" err="1"/>
              <a:t>Write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questions</a:t>
            </a:r>
            <a:r>
              <a:rPr lang="es-AR" dirty="0"/>
              <a:t> AND </a:t>
            </a:r>
            <a:r>
              <a:rPr lang="es-AR" dirty="0" err="1"/>
              <a:t>answers</a:t>
            </a:r>
            <a:r>
              <a:rPr lang="es-AR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¿Cuál es la capital de Nicaragua?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¿Cuál es la capital de Perú?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¿Cuál es la capital de Colombia?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¿Cuál es la capital de Costa Rica?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¿Cuál es la capital de la República Dominicana?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¿Cuál es la capital de Puerto Rico?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1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12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¡</a:t>
            </a:r>
            <a:r>
              <a:rPr lang="en-US" dirty="0" err="1"/>
              <a:t>Quizás</a:t>
            </a:r>
            <a:r>
              <a:rPr lang="en-US" dirty="0"/>
              <a:t>!</a:t>
            </a:r>
          </a:p>
          <a:p>
            <a:pPr marL="514350" indent="-514350">
              <a:buAutoNum type="arabicPeriod"/>
            </a:pPr>
            <a:r>
              <a:rPr lang="en-US" dirty="0" err="1"/>
              <a:t>Repasito</a:t>
            </a:r>
            <a:r>
              <a:rPr lang="en-US" dirty="0"/>
              <a:t> de la </a:t>
            </a:r>
            <a:r>
              <a:rPr lang="en-US" dirty="0" err="1"/>
              <a:t>geografía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Las dos </a:t>
            </a:r>
            <a:r>
              <a:rPr lang="en-US" dirty="0" err="1"/>
              <a:t>canciones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la </a:t>
            </a:r>
            <a:r>
              <a:rPr lang="en-US" dirty="0" err="1"/>
              <a:t>geografía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Actividades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 (1, 3 y 4)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; WB 13/14</a:t>
            </a:r>
          </a:p>
        </p:txBody>
      </p:sp>
    </p:spTree>
    <p:extLst>
      <p:ext uri="{BB962C8B-B14F-4D97-AF65-F5344CB8AC3E}">
        <p14:creationId xmlns:p14="http://schemas.microsoft.com/office/powerpoint/2010/main" val="1615162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es-AR" sz="2800" dirty="0" err="1"/>
              <a:t>Write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questions</a:t>
            </a:r>
            <a:r>
              <a:rPr lang="es-AR" sz="2800" dirty="0"/>
              <a:t> AND </a:t>
            </a:r>
            <a:r>
              <a:rPr lang="es-AR" sz="2800" dirty="0" err="1"/>
              <a:t>answers</a:t>
            </a:r>
            <a:r>
              <a:rPr lang="es-AR" sz="2800" dirty="0"/>
              <a:t>.</a:t>
            </a:r>
            <a:r>
              <a:rPr lang="es-AR" dirty="0"/>
              <a:t> </a:t>
            </a:r>
          </a:p>
          <a:p>
            <a:pPr marL="514350" lvl="0" indent="-514350" algn="ctr">
              <a:buNone/>
            </a:pPr>
            <a:endParaRPr lang="es-AR" sz="2000" dirty="0"/>
          </a:p>
          <a:p>
            <a:pPr marL="514350" indent="-514350">
              <a:buAutoNum type="arabicPeriod"/>
            </a:pPr>
            <a:r>
              <a:rPr lang="en-US" dirty="0"/>
              <a:t>¿Cuál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hispanohablante</a:t>
            </a:r>
            <a:r>
              <a:rPr lang="en-US" dirty="0"/>
              <a:t> en Africa? </a:t>
            </a:r>
          </a:p>
          <a:p>
            <a:pPr marL="514350" indent="-514350">
              <a:buAutoNum type="arabicPeriod"/>
            </a:pPr>
            <a:r>
              <a:rPr lang="en-US" dirty="0"/>
              <a:t>¿Cuál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hispanohablante</a:t>
            </a:r>
            <a:r>
              <a:rPr lang="en-US" dirty="0"/>
              <a:t> en </a:t>
            </a:r>
            <a:r>
              <a:rPr lang="en-US" dirty="0" err="1"/>
              <a:t>América</a:t>
            </a:r>
            <a:r>
              <a:rPr lang="en-US" dirty="0"/>
              <a:t> del Norte? </a:t>
            </a:r>
          </a:p>
          <a:p>
            <a:pPr marL="514350" indent="-514350">
              <a:buAutoNum type="arabicPeriod"/>
            </a:pPr>
            <a:r>
              <a:rPr lang="en-US" dirty="0"/>
              <a:t>¿Cuál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hispanohablante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(that has) dos </a:t>
            </a:r>
            <a:r>
              <a:rPr lang="en-US" dirty="0" err="1"/>
              <a:t>capitales</a:t>
            </a:r>
            <a:r>
              <a:rPr lang="en-US" dirty="0"/>
              <a:t>? ¿</a:t>
            </a:r>
            <a:r>
              <a:rPr lang="en-US" dirty="0" err="1"/>
              <a:t>Cuáles</a:t>
            </a:r>
            <a:r>
              <a:rPr lang="en-US" dirty="0"/>
              <a:t> son los </a:t>
            </a:r>
            <a:r>
              <a:rPr lang="en-US" dirty="0" err="1"/>
              <a:t>capitales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32315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13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¡</a:t>
            </a:r>
            <a:r>
              <a:rPr lang="en-US" dirty="0" err="1"/>
              <a:t>Creo</a:t>
            </a:r>
            <a:r>
              <a:rPr lang="en-US" dirty="0"/>
              <a:t> que sí!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y 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Los cafés- </a:t>
            </a:r>
            <a:r>
              <a:rPr lang="en-US" dirty="0" err="1"/>
              <a:t>página</a:t>
            </a:r>
            <a:r>
              <a:rPr lang="en-US" dirty="0"/>
              <a:t> 31</a:t>
            </a:r>
          </a:p>
          <a:p>
            <a:pPr marL="514350" indent="-514350">
              <a:buAutoNum type="arabicPeriod"/>
            </a:pPr>
            <a:r>
              <a:rPr lang="en-US" dirty="0" err="1"/>
              <a:t>Gramática</a:t>
            </a:r>
            <a:r>
              <a:rPr lang="en-US" dirty="0"/>
              <a:t>- los </a:t>
            </a:r>
            <a:r>
              <a:rPr lang="en-US" dirty="0" err="1"/>
              <a:t>infinitivos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—pg. 33</a:t>
            </a:r>
          </a:p>
          <a:p>
            <a:pPr marL="514350" lvl="0" indent="-514350">
              <a:buFont typeface="Arial"/>
              <a:buAutoNum type="arabicPeriod"/>
            </a:pPr>
            <a:r>
              <a:rPr lang="en-US" dirty="0" err="1">
                <a:solidFill>
                  <a:prstClr val="black"/>
                </a:solidFill>
              </a:rPr>
              <a:t>Actividades</a:t>
            </a:r>
            <a:r>
              <a:rPr lang="en-US" dirty="0">
                <a:solidFill>
                  <a:prstClr val="black"/>
                </a:solidFill>
              </a:rPr>
              <a:t> del </a:t>
            </a:r>
            <a:r>
              <a:rPr lang="en-US" dirty="0" err="1">
                <a:solidFill>
                  <a:prstClr val="black"/>
                </a:solidFill>
              </a:rPr>
              <a:t>libro</a:t>
            </a:r>
            <a:r>
              <a:rPr lang="en-US" dirty="0">
                <a:solidFill>
                  <a:prstClr val="black"/>
                </a:solidFill>
              </a:rPr>
              <a:t> (3, 4 y 9)</a:t>
            </a:r>
          </a:p>
          <a:p>
            <a:pPr marL="514350" indent="-514350">
              <a:buAutoNum type="arabicPeriod"/>
            </a:pPr>
            <a:r>
              <a:rPr lang="en-US" dirty="0"/>
              <a:t>WB 15 y 16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WB 15/16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2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In three complete sentences in SPANISH, tell me three things you like to do in your free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32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14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4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Espero que sí 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: </a:t>
            </a: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Gramática</a:t>
            </a:r>
            <a:r>
              <a:rPr lang="en-US" dirty="0"/>
              <a:t>: los </a:t>
            </a:r>
            <a:r>
              <a:rPr lang="en-US" dirty="0" err="1"/>
              <a:t>negativos</a:t>
            </a:r>
            <a:r>
              <a:rPr lang="en-US" dirty="0"/>
              <a:t> &amp; expressing agreement &amp; disagreement (p. 34-36)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baile</a:t>
            </a:r>
            <a:r>
              <a:rPr lang="en-US" dirty="0"/>
              <a:t> y la </a:t>
            </a:r>
            <a:r>
              <a:rPr lang="en-US" dirty="0" err="1"/>
              <a:t>música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hispano</a:t>
            </a:r>
            <a:r>
              <a:rPr lang="en-US" dirty="0"/>
              <a:t> (p. 35)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el lunes; WB 17/18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69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complete SPANISH sentences: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Tell me one thing you like to do.</a:t>
            </a:r>
          </a:p>
          <a:p>
            <a:pPr marL="514350" indent="-514350">
              <a:buAutoNum type="arabicPeriod"/>
            </a:pPr>
            <a:r>
              <a:rPr lang="en-US" dirty="0"/>
              <a:t>Tell me one thing you like to do a lot.</a:t>
            </a:r>
          </a:p>
          <a:p>
            <a:pPr marL="514350" indent="-514350">
              <a:buAutoNum type="arabicPeriod"/>
            </a:pPr>
            <a:r>
              <a:rPr lang="en-US" dirty="0"/>
              <a:t>Tell me one thing you do not like to do.</a:t>
            </a:r>
          </a:p>
          <a:p>
            <a:pPr marL="514350" indent="-514350">
              <a:buAutoNum type="arabicPeriod"/>
            </a:pPr>
            <a:r>
              <a:rPr lang="en-US" dirty="0"/>
              <a:t>Tell me one thing you do not like to do at 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9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15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grito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grito</a:t>
            </a:r>
            <a:r>
              <a:rPr lang="en-US" dirty="0"/>
              <a:t> de Dolores</a:t>
            </a:r>
          </a:p>
          <a:p>
            <a:pPr marL="514350" indent="-514350">
              <a:buAutoNum type="arabicPeriod"/>
            </a:pPr>
            <a:r>
              <a:rPr lang="en-US" dirty="0"/>
              <a:t>Práctica con el </a:t>
            </a:r>
            <a:r>
              <a:rPr lang="en-US" dirty="0" err="1"/>
              <a:t>vocabulario</a:t>
            </a:r>
            <a:r>
              <a:rPr lang="en-US" dirty="0"/>
              <a:t> y la </a:t>
            </a:r>
            <a:r>
              <a:rPr lang="en-US" dirty="0" err="1"/>
              <a:t>gramática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(no)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5 </a:t>
            </a:r>
            <a:r>
              <a:rPr lang="en-US" dirty="0" err="1"/>
              <a:t>frases</a:t>
            </a:r>
            <a:r>
              <a:rPr lang="en-US" dirty="0"/>
              <a:t> con </a:t>
            </a:r>
            <a:r>
              <a:rPr lang="en-US" dirty="0" err="1"/>
              <a:t>dibujos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el lunes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65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 also like to skateboard.</a:t>
            </a:r>
          </a:p>
          <a:p>
            <a:pPr marL="514350" indent="-514350">
              <a:buAutoNum type="arabicPeriod"/>
            </a:pPr>
            <a:r>
              <a:rPr lang="en-US" dirty="0"/>
              <a:t>I also don’t like to write stories.</a:t>
            </a:r>
          </a:p>
          <a:p>
            <a:pPr marL="514350" indent="-514350">
              <a:buAutoNum type="arabicPeriod"/>
            </a:pPr>
            <a:r>
              <a:rPr lang="en-US" dirty="0"/>
              <a:t>I don</a:t>
            </a:r>
            <a:r>
              <a:rPr lang="fr-FR" dirty="0"/>
              <a:t>’</a:t>
            </a:r>
            <a:r>
              <a:rPr lang="en-US" dirty="0"/>
              <a:t>t like to dance or sing.</a:t>
            </a:r>
          </a:p>
          <a:p>
            <a:pPr marL="514350" indent="-514350">
              <a:buAutoNum type="arabicPeriod"/>
            </a:pPr>
            <a:r>
              <a:rPr lang="en-US" dirty="0"/>
              <a:t>I like to listen to music more.</a:t>
            </a:r>
          </a:p>
          <a:p>
            <a:pPr marL="514350" indent="-514350">
              <a:buAutoNum type="arabicPeriod"/>
            </a:pPr>
            <a:r>
              <a:rPr lang="en-US" dirty="0"/>
              <a:t>Well, what do you like to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AR" b="1" dirty="0" err="1"/>
              <a:t>How</a:t>
            </a:r>
            <a:r>
              <a:rPr lang="es-AR" b="1" dirty="0"/>
              <a:t> </a:t>
            </a:r>
            <a:r>
              <a:rPr lang="es-AR" b="1" dirty="0" err="1"/>
              <a:t>would</a:t>
            </a:r>
            <a:r>
              <a:rPr lang="es-AR" b="1" dirty="0"/>
              <a:t> I </a:t>
            </a:r>
            <a:r>
              <a:rPr lang="es-AR" b="1" dirty="0" err="1"/>
              <a:t>say</a:t>
            </a:r>
            <a:r>
              <a:rPr lang="es-AR" b="1" dirty="0"/>
              <a:t> “</a:t>
            </a:r>
            <a:r>
              <a:rPr lang="es-AR" b="1" dirty="0" err="1"/>
              <a:t>welcome</a:t>
            </a:r>
            <a:r>
              <a:rPr lang="es-AR" b="1" dirty="0"/>
              <a:t>” to a </a:t>
            </a:r>
            <a:r>
              <a:rPr lang="es-AR" b="1" dirty="0" err="1"/>
              <a:t>group</a:t>
            </a:r>
            <a:r>
              <a:rPr lang="es-AR" b="1" dirty="0"/>
              <a:t> of </a:t>
            </a:r>
            <a:r>
              <a:rPr lang="es-AR" b="1" dirty="0" err="1"/>
              <a:t>all</a:t>
            </a:r>
            <a:r>
              <a:rPr lang="es-AR" b="1" dirty="0"/>
              <a:t> </a:t>
            </a:r>
            <a:r>
              <a:rPr lang="es-AR" b="1" dirty="0" err="1"/>
              <a:t>girls</a:t>
            </a:r>
            <a:r>
              <a:rPr lang="es-AR" b="1" dirty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b="1" dirty="0" err="1"/>
              <a:t>How</a:t>
            </a:r>
            <a:r>
              <a:rPr lang="es-AR" b="1" dirty="0"/>
              <a:t> </a:t>
            </a:r>
            <a:r>
              <a:rPr lang="es-AR" b="1" dirty="0" err="1"/>
              <a:t>would</a:t>
            </a:r>
            <a:r>
              <a:rPr lang="es-AR" b="1" dirty="0"/>
              <a:t> I </a:t>
            </a:r>
            <a:r>
              <a:rPr lang="es-AR" b="1" dirty="0" err="1"/>
              <a:t>say</a:t>
            </a:r>
            <a:r>
              <a:rPr lang="es-AR" b="1" dirty="0"/>
              <a:t> “</a:t>
            </a:r>
            <a:r>
              <a:rPr lang="es-AR" b="1" dirty="0" err="1"/>
              <a:t>welcome</a:t>
            </a:r>
            <a:r>
              <a:rPr lang="es-AR" b="1" dirty="0"/>
              <a:t>” to Señor </a:t>
            </a:r>
            <a:r>
              <a:rPr lang="es-AR" b="1" dirty="0" err="1"/>
              <a:t>Webster</a:t>
            </a:r>
            <a:r>
              <a:rPr lang="es-AR" b="1" dirty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b="1" dirty="0" err="1"/>
              <a:t>How</a:t>
            </a:r>
            <a:r>
              <a:rPr lang="es-AR" b="1" dirty="0"/>
              <a:t> </a:t>
            </a:r>
            <a:r>
              <a:rPr lang="es-AR" b="1" dirty="0" err="1"/>
              <a:t>would</a:t>
            </a:r>
            <a:r>
              <a:rPr lang="es-AR" b="1" dirty="0"/>
              <a:t> I </a:t>
            </a:r>
            <a:r>
              <a:rPr lang="es-AR" b="1" dirty="0" err="1"/>
              <a:t>say</a:t>
            </a:r>
            <a:r>
              <a:rPr lang="es-AR" b="1" dirty="0"/>
              <a:t> “</a:t>
            </a:r>
            <a:r>
              <a:rPr lang="es-AR" b="1" dirty="0" err="1"/>
              <a:t>welcome</a:t>
            </a:r>
            <a:r>
              <a:rPr lang="es-AR" b="1" dirty="0"/>
              <a:t>” to </a:t>
            </a:r>
            <a:r>
              <a:rPr lang="es-AR" b="1" dirty="0" err="1"/>
              <a:t>Beyoncé</a:t>
            </a:r>
            <a:r>
              <a:rPr lang="es-AR" b="1" dirty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AR" b="1" dirty="0" err="1"/>
              <a:t>How</a:t>
            </a:r>
            <a:r>
              <a:rPr lang="es-AR" b="1" dirty="0"/>
              <a:t> </a:t>
            </a:r>
            <a:r>
              <a:rPr lang="es-AR" b="1" dirty="0" err="1"/>
              <a:t>would</a:t>
            </a:r>
            <a:r>
              <a:rPr lang="es-AR" b="1" dirty="0"/>
              <a:t> I </a:t>
            </a:r>
            <a:r>
              <a:rPr lang="es-AR" b="1" dirty="0" err="1"/>
              <a:t>say</a:t>
            </a:r>
            <a:r>
              <a:rPr lang="es-AR" b="1" dirty="0"/>
              <a:t> “</a:t>
            </a:r>
            <a:r>
              <a:rPr lang="es-AR" b="1" dirty="0" err="1"/>
              <a:t>welcome</a:t>
            </a:r>
            <a:r>
              <a:rPr lang="es-AR" b="1" dirty="0"/>
              <a:t>” to </a:t>
            </a:r>
            <a:r>
              <a:rPr lang="es-AR" b="1" dirty="0" err="1"/>
              <a:t>this</a:t>
            </a:r>
            <a:r>
              <a:rPr lang="es-AR" b="1" dirty="0"/>
              <a:t> </a:t>
            </a:r>
            <a:r>
              <a:rPr lang="es-AR" b="1" dirty="0" err="1"/>
              <a:t>class</a:t>
            </a:r>
            <a:r>
              <a:rPr lang="es-AR" b="1" dirty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77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TOOK THIS DAY OUT IN 2017 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16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3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Buena </a:t>
            </a:r>
            <a:r>
              <a:rPr lang="en-US" dirty="0" err="1"/>
              <a:t>suerte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los </a:t>
            </a:r>
            <a:r>
              <a:rPr lang="en-US" dirty="0" err="1"/>
              <a:t>dibujos</a:t>
            </a:r>
            <a:r>
              <a:rPr lang="en-US" dirty="0"/>
              <a:t>*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El </a:t>
            </a:r>
            <a:r>
              <a:rPr lang="en-US" dirty="0" err="1"/>
              <a:t>grito</a:t>
            </a:r>
            <a:r>
              <a:rPr lang="en-US" dirty="0"/>
              <a:t> de Dolores- el </a:t>
            </a:r>
            <a:r>
              <a:rPr lang="en-US" dirty="0" err="1"/>
              <a:t>día</a:t>
            </a:r>
            <a:r>
              <a:rPr lang="en-US" dirty="0"/>
              <a:t> de la </a:t>
            </a:r>
            <a:r>
              <a:rPr lang="en-US" dirty="0" err="1"/>
              <a:t>independencia</a:t>
            </a:r>
            <a:r>
              <a:rPr lang="en-US" dirty="0"/>
              <a:t> de México</a:t>
            </a:r>
          </a:p>
          <a:p>
            <a:pPr marL="514350" indent="-514350">
              <a:buAutoNum type="arabicPeriod"/>
            </a:pPr>
            <a:r>
              <a:rPr lang="en-US" dirty="0"/>
              <a:t>¡TENGO! con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la </a:t>
            </a:r>
            <a:r>
              <a:rPr lang="en-US" dirty="0" err="1"/>
              <a:t>gramática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la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el lunes; examen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81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sentences to </a:t>
            </a:r>
            <a:r>
              <a:rPr lang="en-US" dirty="0" err="1"/>
              <a:t>español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I like to spend time with friends.</a:t>
            </a:r>
          </a:p>
          <a:p>
            <a:pPr marL="514350" indent="-514350">
              <a:buAutoNum type="arabicPeriod"/>
            </a:pPr>
            <a:r>
              <a:rPr lang="en-US" dirty="0"/>
              <a:t>I do not like to watch television.</a:t>
            </a:r>
          </a:p>
          <a:p>
            <a:pPr marL="514350" indent="-514350">
              <a:buAutoNum type="arabicPeriod"/>
            </a:pPr>
            <a:r>
              <a:rPr lang="en-US" dirty="0"/>
              <a:t>I also like to read magazines.</a:t>
            </a:r>
          </a:p>
          <a:p>
            <a:pPr marL="514350" indent="-514350">
              <a:buAutoNum type="arabicPeriod"/>
            </a:pPr>
            <a:r>
              <a:rPr lang="en-US" dirty="0"/>
              <a:t>I do not like to play videogames. Me neither.</a:t>
            </a:r>
          </a:p>
          <a:p>
            <a:pPr marL="514350" indent="-514350">
              <a:buAutoNum type="arabicPeriod"/>
            </a:pPr>
            <a:r>
              <a:rPr lang="en-US" dirty="0"/>
              <a:t>Do you like to talk on the phone?</a:t>
            </a:r>
          </a:p>
          <a:p>
            <a:pPr marL="514350" indent="-514350">
              <a:buAutoNum type="arabicPeriod"/>
            </a:pPr>
            <a:r>
              <a:rPr lang="en-US" dirty="0"/>
              <a:t>What do you like more, running or swimming?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251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18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quiero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dibujos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/>
              <a:t>Repasar el Examen </a:t>
            </a:r>
            <a:r>
              <a:rPr lang="en-US" dirty="0" err="1"/>
              <a:t>Preliminar</a:t>
            </a:r>
            <a:r>
              <a:rPr lang="en-US" dirty="0"/>
              <a:t>, CC quiz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</a:t>
            </a:r>
            <a:r>
              <a:rPr lang="en-US" dirty="0" err="1"/>
              <a:t>vocabulario</a:t>
            </a:r>
            <a:r>
              <a:rPr lang="en-US" dirty="0"/>
              <a:t> y </a:t>
            </a:r>
            <a:r>
              <a:rPr lang="en-US" dirty="0" err="1"/>
              <a:t>gramática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con </a:t>
            </a:r>
            <a:r>
              <a:rPr lang="en-US" dirty="0" err="1"/>
              <a:t>vocabulario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C1A el </a:t>
            </a:r>
            <a:r>
              <a:rPr lang="en-US" dirty="0" err="1">
                <a:solidFill>
                  <a:srgbClr val="FF0000"/>
                </a:solidFill>
              </a:rPr>
              <a:t>miércoles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1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Answer the following questions about yourself in complete SPANISH sentences: 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 (2 things)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</a:t>
            </a:r>
            <a:r>
              <a:rPr lang="en-US" dirty="0" err="1"/>
              <a:t>escuchar</a:t>
            </a:r>
            <a:r>
              <a:rPr lang="en-US" dirty="0"/>
              <a:t> </a:t>
            </a:r>
            <a:r>
              <a:rPr lang="en-US" dirty="0" err="1"/>
              <a:t>música</a:t>
            </a:r>
            <a:r>
              <a:rPr lang="en-US" dirty="0"/>
              <a:t> o </a:t>
            </a:r>
            <a:r>
              <a:rPr lang="en-US" dirty="0" err="1"/>
              <a:t>ver</a:t>
            </a:r>
            <a:r>
              <a:rPr lang="en-US" dirty="0"/>
              <a:t> la tele? 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 (2 things)</a:t>
            </a:r>
          </a:p>
        </p:txBody>
      </p:sp>
    </p:spTree>
    <p:extLst>
      <p:ext uri="{BB962C8B-B14F-4D97-AF65-F5344CB8AC3E}">
        <p14:creationId xmlns:p14="http://schemas.microsoft.com/office/powerpoint/2010/main" val="1078738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19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pienso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Mata la </a:t>
            </a:r>
            <a:r>
              <a:rPr lang="en-US" dirty="0" err="1"/>
              <a:t>mosca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práctica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r>
              <a:rPr lang="en-US" dirty="0"/>
              <a:t> y la </a:t>
            </a:r>
            <a:r>
              <a:rPr lang="en-US" dirty="0" err="1"/>
              <a:t>gramática</a:t>
            </a:r>
            <a:r>
              <a:rPr lang="en-US" dirty="0"/>
              <a:t> (WB 19/20)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la </a:t>
            </a:r>
            <a:r>
              <a:rPr lang="en-US" dirty="0" err="1"/>
              <a:t>gramática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 </a:t>
            </a:r>
            <a:r>
              <a:rPr lang="en-US" dirty="0" err="1"/>
              <a:t>repaso</a:t>
            </a:r>
            <a:r>
              <a:rPr lang="en-US" dirty="0"/>
              <a:t> para el </a:t>
            </a:r>
            <a:r>
              <a:rPr lang="en-US" dirty="0" err="1"/>
              <a:t>examen</a:t>
            </a:r>
            <a:r>
              <a:rPr lang="en-US" dirty="0"/>
              <a:t>- WB 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C1A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2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Fill in the conversation. Each number is a blank.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Pepe</a:t>
            </a:r>
            <a:r>
              <a:rPr lang="en-US" dirty="0"/>
              <a:t>: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(1)?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</a:t>
            </a:r>
            <a:r>
              <a:rPr lang="en-US" dirty="0"/>
              <a:t>: Me </a:t>
            </a:r>
            <a:r>
              <a:rPr lang="en-US" dirty="0" err="1"/>
              <a:t>gusta</a:t>
            </a:r>
            <a:r>
              <a:rPr lang="en-US" dirty="0"/>
              <a:t> (2) </a:t>
            </a:r>
            <a:r>
              <a:rPr lang="en-US" dirty="0" err="1"/>
              <a:t>practicar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Pepe</a:t>
            </a:r>
            <a:r>
              <a:rPr lang="en-US" dirty="0"/>
              <a:t>: A </a:t>
            </a:r>
            <a:r>
              <a:rPr lang="en-US" dirty="0" err="1"/>
              <a:t>mí</a:t>
            </a:r>
            <a:r>
              <a:rPr lang="en-US" dirty="0"/>
              <a:t> (3).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(4), </a:t>
            </a:r>
            <a:r>
              <a:rPr lang="en-US" dirty="0" err="1"/>
              <a:t>nadar</a:t>
            </a:r>
            <a:r>
              <a:rPr lang="en-US" dirty="0"/>
              <a:t> (5) </a:t>
            </a:r>
            <a:r>
              <a:rPr lang="en-US" dirty="0" err="1"/>
              <a:t>patinar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</a:t>
            </a:r>
            <a:r>
              <a:rPr lang="en-US" dirty="0"/>
              <a:t>: No me </a:t>
            </a:r>
            <a:r>
              <a:rPr lang="en-US" dirty="0" err="1"/>
              <a:t>gusta</a:t>
            </a:r>
            <a:r>
              <a:rPr lang="en-US" dirty="0"/>
              <a:t> (6) </a:t>
            </a:r>
            <a:r>
              <a:rPr lang="en-US" dirty="0" err="1"/>
              <a:t>nadar</a:t>
            </a:r>
            <a:r>
              <a:rPr lang="en-US" dirty="0"/>
              <a:t> (7) </a:t>
            </a:r>
            <a:r>
              <a:rPr lang="en-US" dirty="0" err="1"/>
              <a:t>patinar</a:t>
            </a:r>
            <a:r>
              <a:rPr lang="en-US" dirty="0"/>
              <a:t>. A </a:t>
            </a:r>
            <a:r>
              <a:rPr lang="en-US" dirty="0" err="1"/>
              <a:t>mí</a:t>
            </a:r>
            <a:r>
              <a:rPr lang="en-US" dirty="0"/>
              <a:t> (8) </a:t>
            </a:r>
            <a:r>
              <a:rPr lang="en-US" dirty="0" err="1"/>
              <a:t>esquiar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90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20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Me </a:t>
            </a:r>
            <a:r>
              <a:rPr lang="en-US" dirty="0" err="1"/>
              <a:t>gustan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teléfonos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el examen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C1B- los </a:t>
            </a:r>
            <a:r>
              <a:rPr lang="en-US" dirty="0" err="1"/>
              <a:t>adjetivos</a:t>
            </a:r>
            <a:r>
              <a:rPr lang="en-US" dirty="0"/>
              <a:t>—pg. 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for new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due Friday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776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Correct the following:</a:t>
            </a:r>
          </a:p>
          <a:p>
            <a:pPr marL="514350" indent="-514350">
              <a:buAutoNum type="arabicPeriod"/>
            </a:pP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invierno</a:t>
            </a:r>
            <a:r>
              <a:rPr lang="en-US" dirty="0"/>
              <a:t>,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nadar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patinar</a:t>
            </a:r>
            <a:r>
              <a:rPr lang="en-US" dirty="0"/>
              <a:t>. No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practicar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Translate the following:</a:t>
            </a:r>
          </a:p>
          <a:p>
            <a:pPr marL="0" indent="0">
              <a:buNone/>
            </a:pPr>
            <a:r>
              <a:rPr lang="en-US" dirty="0"/>
              <a:t>3. I do not like to spend time with friends. Me neither. </a:t>
            </a:r>
          </a:p>
          <a:p>
            <a:pPr marL="0" indent="0">
              <a:buNone/>
            </a:pPr>
            <a:r>
              <a:rPr lang="en-US" dirty="0"/>
              <a:t>4. What do you like more, reading magazines or watching television? I do not like to neither read magazines nor watch </a:t>
            </a:r>
            <a:r>
              <a:rPr lang="en-US" dirty="0" err="1"/>
              <a:t>tv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2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1" y="1109663"/>
            <a:ext cx="3679031" cy="99417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LISTENING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4" y="2226469"/>
            <a:ext cx="900112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50" dirty="0"/>
              <a:t>1. </a:t>
            </a:r>
            <a:r>
              <a:rPr lang="en-US" sz="2550" dirty="0">
                <a:solidFill>
                  <a:srgbClr val="FF0000"/>
                </a:solidFill>
              </a:rPr>
              <a:t>Carla</a:t>
            </a:r>
            <a:r>
              <a:rPr lang="en-US" sz="2550" dirty="0"/>
              <a:t>: spending time with friends- talking on the phone- working</a:t>
            </a:r>
          </a:p>
          <a:p>
            <a:pPr marL="0" indent="0">
              <a:buNone/>
            </a:pPr>
            <a:r>
              <a:rPr lang="en-US" sz="2550" dirty="0"/>
              <a:t>2. </a:t>
            </a:r>
            <a:r>
              <a:rPr lang="en-US" sz="2550" dirty="0">
                <a:solidFill>
                  <a:srgbClr val="FF0000"/>
                </a:solidFill>
              </a:rPr>
              <a:t>Ana</a:t>
            </a:r>
            <a:r>
              <a:rPr lang="en-US" sz="2550" dirty="0"/>
              <a:t>: dancing- reading a magazine- running</a:t>
            </a:r>
          </a:p>
          <a:p>
            <a:pPr marL="0" indent="0">
              <a:buNone/>
            </a:pPr>
            <a:r>
              <a:rPr lang="en-US" sz="2550" dirty="0"/>
              <a:t>3. </a:t>
            </a:r>
            <a:r>
              <a:rPr lang="en-US" sz="2550" dirty="0">
                <a:solidFill>
                  <a:srgbClr val="FF0000"/>
                </a:solidFill>
              </a:rPr>
              <a:t>Gabriel</a:t>
            </a:r>
            <a:r>
              <a:rPr lang="en-US" sz="2550" dirty="0"/>
              <a:t>: playing videogames- playing guitar- listening to music</a:t>
            </a:r>
          </a:p>
          <a:p>
            <a:pPr marL="0" indent="0">
              <a:buNone/>
            </a:pPr>
            <a:r>
              <a:rPr lang="en-US" sz="2550" dirty="0"/>
              <a:t>4. </a:t>
            </a:r>
            <a:r>
              <a:rPr lang="en-US" sz="2550" dirty="0">
                <a:solidFill>
                  <a:srgbClr val="FF0000"/>
                </a:solidFill>
              </a:rPr>
              <a:t>Nacho</a:t>
            </a:r>
            <a:r>
              <a:rPr lang="en-US" sz="2550" dirty="0"/>
              <a:t>: reading a magazine- skateboarding- riding a bike</a:t>
            </a:r>
          </a:p>
          <a:p>
            <a:pPr marL="0" indent="0">
              <a:buNone/>
            </a:pPr>
            <a:r>
              <a:rPr lang="en-US" sz="2550" dirty="0"/>
              <a:t>5. </a:t>
            </a:r>
            <a:r>
              <a:rPr lang="en-US" sz="2550" dirty="0">
                <a:solidFill>
                  <a:srgbClr val="FF0000"/>
                </a:solidFill>
              </a:rPr>
              <a:t>Andrés</a:t>
            </a:r>
            <a:r>
              <a:rPr lang="en-US" sz="2550" dirty="0"/>
              <a:t>: playing sports- skiing- skating</a:t>
            </a:r>
          </a:p>
        </p:txBody>
      </p:sp>
    </p:spTree>
    <p:extLst>
      <p:ext uri="{BB962C8B-B14F-4D97-AF65-F5344CB8AC3E}">
        <p14:creationId xmlns:p14="http://schemas.microsoft.com/office/powerpoint/2010/main" val="2427149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21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91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antes de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C1B- </a:t>
            </a:r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Subject pronouns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r>
              <a:rPr lang="en-US" dirty="0"/>
              <a:t> y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Ser</a:t>
            </a:r>
            <a:r>
              <a:rPr lang="en-US" dirty="0"/>
              <a:t>: to be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r>
              <a:rPr lang="en-US" dirty="0"/>
              <a:t> y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Adjective agreement and placement (WB 50)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due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9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10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9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país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r>
              <a:rPr lang="en-US" dirty="0"/>
              <a:t> con las </a:t>
            </a:r>
            <a:r>
              <a:rPr lang="en-US" dirty="0" err="1"/>
              <a:t>frases</a:t>
            </a:r>
            <a:r>
              <a:rPr lang="en-US" dirty="0"/>
              <a:t> </a:t>
            </a:r>
            <a:r>
              <a:rPr lang="en-US" dirty="0" err="1"/>
              <a:t>útiles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Alfabeto</a:t>
            </a:r>
            <a:r>
              <a:rPr lang="en-US" dirty="0"/>
              <a:t> y </a:t>
            </a:r>
            <a:r>
              <a:rPr lang="en-US" dirty="0" err="1"/>
              <a:t>pronunciación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vocales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Syllabus signed by MAÑANA; vowels quiz MAÑANA; vocabulary flashcards by Monday</a:t>
            </a:r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4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r>
              <a:rPr lang="es-AR" dirty="0"/>
              <a:t>1.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boy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lazy</a:t>
            </a:r>
            <a:r>
              <a:rPr lang="es-AR" dirty="0"/>
              <a:t>.</a:t>
            </a:r>
            <a:endParaRPr lang="en-US" dirty="0"/>
          </a:p>
          <a:p>
            <a:r>
              <a:rPr lang="es-AR" dirty="0"/>
              <a:t>2. I am </a:t>
            </a:r>
            <a:r>
              <a:rPr lang="es-AR" dirty="0" err="1"/>
              <a:t>ambicious</a:t>
            </a:r>
            <a:r>
              <a:rPr lang="es-AR" dirty="0"/>
              <a:t>.</a:t>
            </a:r>
            <a:endParaRPr lang="en-US" dirty="0"/>
          </a:p>
          <a:p>
            <a:r>
              <a:rPr lang="es-AR" dirty="0"/>
              <a:t>3. A </a:t>
            </a:r>
            <a:r>
              <a:rPr lang="es-AR" dirty="0" err="1"/>
              <a:t>friend</a:t>
            </a:r>
            <a:r>
              <a:rPr lang="es-AR" dirty="0"/>
              <a:t> (m)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generous</a:t>
            </a:r>
            <a:r>
              <a:rPr lang="es-AR" dirty="0"/>
              <a:t>.</a:t>
            </a:r>
            <a:endParaRPr lang="en-US" dirty="0"/>
          </a:p>
          <a:p>
            <a:r>
              <a:rPr lang="es-AR" dirty="0"/>
              <a:t>4.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girl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serious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4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22 de </a:t>
            </a:r>
            <a:r>
              <a:rPr lang="en-US" dirty="0" err="1"/>
              <a:t>septiembre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374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*Turn in C1B flashcards*</a:t>
            </a:r>
          </a:p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después</a:t>
            </a:r>
            <a:r>
              <a:rPr lang="en-US" dirty="0"/>
              <a:t> de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Subject pronouns y el </a:t>
            </a:r>
            <a:r>
              <a:rPr lang="en-US" dirty="0" err="1"/>
              <a:t>verbo</a:t>
            </a:r>
            <a:r>
              <a:rPr lang="en-US" dirty="0"/>
              <a:t> “</a:t>
            </a:r>
            <a:r>
              <a:rPr lang="en-US" dirty="0" err="1"/>
              <a:t>ser</a:t>
            </a:r>
            <a:r>
              <a:rPr lang="en-US" dirty="0"/>
              <a:t>”: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</a:t>
            </a:r>
            <a:r>
              <a:rPr lang="en-US" dirty="0" err="1"/>
              <a:t>adjetivos</a:t>
            </a:r>
            <a:r>
              <a:rPr lang="en-US" dirty="0"/>
              <a:t> (2 </a:t>
            </a:r>
            <a:r>
              <a:rPr lang="en-US" dirty="0" err="1"/>
              <a:t>hojas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WS;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, subject pronouns y el </a:t>
            </a:r>
            <a:r>
              <a:rPr lang="en-US" dirty="0" err="1">
                <a:solidFill>
                  <a:srgbClr val="FF0000"/>
                </a:solidFill>
              </a:rPr>
              <a:t>verbo</a:t>
            </a:r>
            <a:r>
              <a:rPr lang="en-US" dirty="0">
                <a:solidFill>
                  <a:srgbClr val="FF0000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ser</a:t>
            </a:r>
            <a:r>
              <a:rPr lang="en-US" dirty="0">
                <a:solidFill>
                  <a:srgbClr val="FF0000"/>
                </a:solidFill>
              </a:rPr>
              <a:t>”; cumulative quiz</a:t>
            </a:r>
          </a:p>
          <a:p>
            <a:pPr marL="914400" lvl="1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967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 err="1"/>
              <a:t>Fill</a:t>
            </a:r>
            <a:r>
              <a:rPr lang="es-AR" b="1" dirty="0"/>
              <a:t> in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blank</a:t>
            </a:r>
            <a:r>
              <a:rPr lang="es-AR" b="1" dirty="0"/>
              <a:t> </a:t>
            </a:r>
            <a:r>
              <a:rPr lang="es-AR" b="1" dirty="0" err="1"/>
              <a:t>with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correct</a:t>
            </a:r>
            <a:r>
              <a:rPr lang="es-AR" b="1" dirty="0"/>
              <a:t> </a:t>
            </a:r>
            <a:r>
              <a:rPr lang="es-AR" b="1" dirty="0" err="1"/>
              <a:t>form</a:t>
            </a:r>
            <a:r>
              <a:rPr lang="es-AR" b="1" dirty="0"/>
              <a:t> of “Ser.” </a:t>
            </a:r>
            <a:r>
              <a:rPr lang="es-AR" b="1" dirty="0" err="1"/>
              <a:t>You</a:t>
            </a:r>
            <a:r>
              <a:rPr lang="es-AR" b="1" dirty="0"/>
              <a:t> do </a:t>
            </a:r>
            <a:r>
              <a:rPr lang="es-AR" b="1" dirty="0" err="1"/>
              <a:t>not</a:t>
            </a:r>
            <a:r>
              <a:rPr lang="es-AR" b="1" dirty="0"/>
              <a:t> </a:t>
            </a:r>
            <a:r>
              <a:rPr lang="es-AR" b="1" dirty="0" err="1"/>
              <a:t>have</a:t>
            </a:r>
            <a:r>
              <a:rPr lang="es-AR" b="1" dirty="0"/>
              <a:t> to </a:t>
            </a:r>
            <a:r>
              <a:rPr lang="es-AR" b="1" dirty="0" err="1"/>
              <a:t>write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sentences</a:t>
            </a:r>
            <a:r>
              <a:rPr lang="es-AR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1. Felipe y yo ______ alumnos de GHS.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2. Ana y Elena ______ chicas graciosas.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3. Alfredo ______ de Tegucigalpa.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4. Tú ______ muy alto.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5. Vosotros ______ estudiantes inteligentes.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6. Yo ______ simpática.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7. Los monos ______ graciosos.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8. La clase y yo _______ inteligentes.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9. Usted ______ una persona amable.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10. La mesa _______ verde.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04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THIS Hoy </a:t>
            </a:r>
            <a:r>
              <a:rPr lang="en-US" dirty="0" err="1"/>
              <a:t>es</a:t>
            </a:r>
            <a:r>
              <a:rPr lang="en-US" dirty="0"/>
              <a:t> lunes, el 26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62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demasiado</a:t>
            </a:r>
            <a:r>
              <a:rPr lang="en-US" dirty="0"/>
              <a:t>/a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/>
              <a:t>Review assessment</a:t>
            </a:r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Adjetivos</a:t>
            </a:r>
            <a:endParaRPr lang="en-US" dirty="0"/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Repasar WS 50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Subject Pronouns</a:t>
            </a:r>
          </a:p>
          <a:p>
            <a:pPr marL="514350" indent="-514350">
              <a:buAutoNum type="arabicPeriod"/>
            </a:pPr>
            <a:r>
              <a:rPr lang="en-US" dirty="0"/>
              <a:t>TB con “</a:t>
            </a:r>
            <a:r>
              <a:rPr lang="en-US" dirty="0" err="1"/>
              <a:t>ser</a:t>
            </a:r>
            <a:r>
              <a:rPr lang="en-US" dirty="0"/>
              <a:t>” y subject pronouns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hoja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práctica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309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1. Pepe y Julio ___ mis amigos. </a:t>
            </a:r>
            <a:endParaRPr lang="en-US" dirty="0"/>
          </a:p>
          <a:p>
            <a:r>
              <a:rPr lang="es-AR" dirty="0"/>
              <a:t>2. ¿De dónde ___ Mónica?</a:t>
            </a:r>
            <a:endParaRPr lang="en-US" dirty="0"/>
          </a:p>
          <a:p>
            <a:r>
              <a:rPr lang="es-AR" dirty="0"/>
              <a:t>3. Mis amigos y yo ___ vegetarianos.</a:t>
            </a:r>
            <a:endParaRPr lang="en-US" dirty="0"/>
          </a:p>
          <a:p>
            <a:r>
              <a:rPr lang="es-AR" dirty="0"/>
              <a:t>4. ¿Ustedes ___ novios?</a:t>
            </a:r>
            <a:endParaRPr lang="en-US" dirty="0"/>
          </a:p>
          <a:p>
            <a:r>
              <a:rPr lang="es-AR" dirty="0"/>
              <a:t>5. Sra. Palacios, ¿usted ___ de Colombia?</a:t>
            </a:r>
            <a:endParaRPr lang="en-US" dirty="0"/>
          </a:p>
          <a:p>
            <a:r>
              <a:rPr lang="es-AR" dirty="0"/>
              <a:t>6. ¡Tú ___ demasiado lindo!</a:t>
            </a:r>
            <a:endParaRPr lang="en-US" dirty="0"/>
          </a:p>
          <a:p>
            <a:r>
              <a:rPr lang="es-AR" dirty="0"/>
              <a:t>7. Anita y tú ___ estudiantes buenas.</a:t>
            </a:r>
            <a:endParaRPr lang="en-US" dirty="0"/>
          </a:p>
          <a:p>
            <a:r>
              <a:rPr lang="es-AR" dirty="0"/>
              <a:t>8. Yo ___ profesora en PHS.</a:t>
            </a:r>
            <a:endParaRPr lang="en-US" dirty="0"/>
          </a:p>
          <a:p>
            <a:r>
              <a:rPr lang="es-AR" dirty="0"/>
              <a:t>9. ¿Vosotros ___ de Barcelona?</a:t>
            </a:r>
            <a:endParaRPr lang="en-US" dirty="0"/>
          </a:p>
          <a:p>
            <a:r>
              <a:rPr lang="es-AR" dirty="0"/>
              <a:t>10. Ella ___ María Elena González.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2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25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9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/>
              <a:t>Contraseña</a:t>
            </a:r>
            <a:r>
              <a:rPr lang="en-US" dirty="0"/>
              <a:t>: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Review assessment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</a:t>
            </a:r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Subject pronouns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cubos</a:t>
            </a:r>
            <a:r>
              <a:rPr lang="en-US" dirty="0"/>
              <a:t> con subject pronouns—</a:t>
            </a:r>
            <a:r>
              <a:rPr lang="en-US" dirty="0" err="1"/>
              <a:t>frases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WB 25/26;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r>
              <a:rPr lang="en-US" dirty="0">
                <a:solidFill>
                  <a:srgbClr val="FF0000"/>
                </a:solidFill>
              </a:rPr>
              <a:t> (includes </a:t>
            </a:r>
            <a:r>
              <a:rPr lang="en-US" dirty="0" err="1">
                <a:solidFill>
                  <a:srgbClr val="FF0000"/>
                </a:solidFill>
              </a:rPr>
              <a:t>def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indef</a:t>
            </a:r>
            <a:r>
              <a:rPr lang="en-US" dirty="0">
                <a:solidFill>
                  <a:srgbClr val="FF0000"/>
                </a:solidFill>
              </a:rPr>
              <a:t> articles!)</a:t>
            </a:r>
          </a:p>
        </p:txBody>
      </p:sp>
    </p:spTree>
    <p:extLst>
      <p:ext uri="{BB962C8B-B14F-4D97-AF65-F5344CB8AC3E}">
        <p14:creationId xmlns:p14="http://schemas.microsoft.com/office/powerpoint/2010/main" val="942506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err="1"/>
              <a:t>Translate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following</a:t>
            </a:r>
            <a:r>
              <a:rPr lang="es-AR" dirty="0"/>
              <a:t> </a:t>
            </a:r>
            <a:r>
              <a:rPr lang="es-AR" dirty="0" err="1"/>
              <a:t>sentences</a:t>
            </a:r>
            <a:r>
              <a:rPr lang="es-AR" dirty="0"/>
              <a:t> 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/>
              <a:t>phrases</a:t>
            </a:r>
            <a:r>
              <a:rPr lang="es-AR" dirty="0"/>
              <a:t>:</a:t>
            </a:r>
          </a:p>
          <a:p>
            <a:pPr marL="0" indent="0">
              <a:buNone/>
            </a:pPr>
            <a:endParaRPr lang="es-AR" dirty="0"/>
          </a:p>
          <a:p>
            <a:pPr marL="514350" indent="-514350">
              <a:buAutoNum type="arabicPeriod"/>
            </a:pPr>
            <a:r>
              <a:rPr lang="es-AR" dirty="0" err="1"/>
              <a:t>She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nice</a:t>
            </a:r>
            <a:r>
              <a:rPr lang="es-AR" dirty="0"/>
              <a:t> and </a:t>
            </a:r>
            <a:r>
              <a:rPr lang="es-AR" dirty="0" err="1"/>
              <a:t>funny</a:t>
            </a:r>
            <a:r>
              <a:rPr lang="es-AR" dirty="0"/>
              <a:t>.</a:t>
            </a:r>
            <a:endParaRPr lang="en-US" dirty="0"/>
          </a:p>
          <a:p>
            <a:pPr marL="514350" indent="-514350">
              <a:buAutoNum type="arabicPeriod"/>
            </a:pPr>
            <a:r>
              <a:rPr lang="es-AR" dirty="0" err="1"/>
              <a:t>You</a:t>
            </a:r>
            <a:r>
              <a:rPr lang="es-AR" dirty="0"/>
              <a:t> </a:t>
            </a:r>
            <a:r>
              <a:rPr lang="es-AR" dirty="0" err="1"/>
              <a:t>all</a:t>
            </a:r>
            <a:r>
              <a:rPr lang="es-AR" dirty="0"/>
              <a:t> (España) are </a:t>
            </a:r>
            <a:r>
              <a:rPr lang="es-AR" dirty="0" err="1"/>
              <a:t>messy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3. He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athletic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4. </a:t>
            </a:r>
            <a:r>
              <a:rPr lang="es-AR" dirty="0" err="1"/>
              <a:t>Some</a:t>
            </a:r>
            <a:r>
              <a:rPr lang="es-AR" dirty="0"/>
              <a:t> </a:t>
            </a:r>
            <a:r>
              <a:rPr lang="es-AR" dirty="0" err="1"/>
              <a:t>ambicious</a:t>
            </a:r>
            <a:r>
              <a:rPr lang="es-AR" dirty="0"/>
              <a:t> </a:t>
            </a:r>
            <a:r>
              <a:rPr lang="es-AR" dirty="0" err="1"/>
              <a:t>students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5. A mean </a:t>
            </a:r>
            <a:r>
              <a:rPr lang="es-AR" dirty="0" err="1"/>
              <a:t>girl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888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26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Contraseña</a:t>
            </a:r>
            <a:r>
              <a:rPr lang="en-US" dirty="0"/>
              <a:t>: </a:t>
            </a:r>
            <a:r>
              <a:rPr lang="en-US" dirty="0" err="1"/>
              <a:t>demasiado</a:t>
            </a:r>
            <a:r>
              <a:rPr lang="en-US" dirty="0"/>
              <a:t>(a)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C1A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</a:t>
            </a:r>
          </a:p>
          <a:p>
            <a:pPr marL="914400" lvl="1" indent="-514350"/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Subject pronouns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Dos </a:t>
            </a:r>
            <a:r>
              <a:rPr lang="en-US" dirty="0" err="1"/>
              <a:t>hojas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WB 25/26;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r>
              <a:rPr lang="en-US" dirty="0">
                <a:solidFill>
                  <a:srgbClr val="FF0000"/>
                </a:solidFill>
              </a:rPr>
              <a:t> (includes def/</a:t>
            </a:r>
            <a:r>
              <a:rPr lang="en-US" dirty="0" err="1">
                <a:solidFill>
                  <a:srgbClr val="FF0000"/>
                </a:solidFill>
              </a:rPr>
              <a:t>indef</a:t>
            </a:r>
            <a:r>
              <a:rPr lang="en-US" dirty="0">
                <a:solidFill>
                  <a:srgbClr val="FF0000"/>
                </a:solidFill>
              </a:rPr>
              <a:t> articles!)</a:t>
            </a:r>
          </a:p>
        </p:txBody>
      </p:sp>
    </p:spTree>
    <p:extLst>
      <p:ext uri="{BB962C8B-B14F-4D97-AF65-F5344CB8AC3E}">
        <p14:creationId xmlns:p14="http://schemas.microsoft.com/office/powerpoint/2010/main" val="9425064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044"/>
          </a:xfrm>
        </p:spPr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682"/>
            <a:ext cx="8229600" cy="56450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AR" dirty="0" err="1"/>
              <a:t>Fill</a:t>
            </a:r>
            <a:r>
              <a:rPr lang="es-AR" dirty="0"/>
              <a:t> in </a:t>
            </a:r>
            <a:r>
              <a:rPr lang="es-AR" dirty="0" err="1"/>
              <a:t>each</a:t>
            </a:r>
            <a:r>
              <a:rPr lang="es-AR" dirty="0"/>
              <a:t> </a:t>
            </a:r>
            <a:r>
              <a:rPr lang="es-AR" dirty="0" err="1"/>
              <a:t>blank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correct</a:t>
            </a:r>
            <a:r>
              <a:rPr lang="es-AR" dirty="0"/>
              <a:t> </a:t>
            </a:r>
            <a:r>
              <a:rPr lang="es-AR" dirty="0" err="1"/>
              <a:t>form</a:t>
            </a:r>
            <a:r>
              <a:rPr lang="es-AR" dirty="0"/>
              <a:t> of “ser.”</a:t>
            </a:r>
          </a:p>
          <a:p>
            <a:pPr algn="ctr">
              <a:buNone/>
            </a:pPr>
            <a:r>
              <a:rPr lang="es-AR" dirty="0"/>
              <a:t> </a:t>
            </a:r>
          </a:p>
          <a:p>
            <a:pPr>
              <a:buNone/>
            </a:pPr>
            <a:r>
              <a:rPr lang="es-AR" dirty="0"/>
              <a:t>1. Pepe y Julio ___ mis amigos. </a:t>
            </a:r>
            <a:endParaRPr lang="en-US" dirty="0"/>
          </a:p>
          <a:p>
            <a:pPr>
              <a:buNone/>
            </a:pPr>
            <a:r>
              <a:rPr lang="es-AR" dirty="0"/>
              <a:t>2. ¿De dónde ___ Mónica?</a:t>
            </a:r>
            <a:endParaRPr lang="en-US" dirty="0"/>
          </a:p>
          <a:p>
            <a:pPr>
              <a:buNone/>
            </a:pPr>
            <a:r>
              <a:rPr lang="es-AR" dirty="0"/>
              <a:t>3. Mis amigos y yo ___ vegetarianos.</a:t>
            </a:r>
            <a:endParaRPr lang="en-US" dirty="0"/>
          </a:p>
          <a:p>
            <a:pPr>
              <a:buNone/>
            </a:pPr>
            <a:r>
              <a:rPr lang="es-AR" dirty="0"/>
              <a:t>4. ¿Ustedes ___ novios?</a:t>
            </a:r>
            <a:endParaRPr lang="en-US" dirty="0"/>
          </a:p>
          <a:p>
            <a:pPr>
              <a:buNone/>
            </a:pPr>
            <a:r>
              <a:rPr lang="es-AR" dirty="0"/>
              <a:t>5. Sra. Palacios, ¿usted ___ de Colombia?</a:t>
            </a:r>
            <a:endParaRPr lang="en-US" dirty="0"/>
          </a:p>
          <a:p>
            <a:pPr>
              <a:buNone/>
            </a:pPr>
            <a:r>
              <a:rPr lang="es-AR" dirty="0"/>
              <a:t>6. ¡Tú ___ demasiado lindo!</a:t>
            </a:r>
            <a:endParaRPr lang="en-US" dirty="0"/>
          </a:p>
          <a:p>
            <a:pPr>
              <a:buNone/>
            </a:pPr>
            <a:r>
              <a:rPr lang="es-AR" dirty="0"/>
              <a:t>7. Anita y tú ___ estudiantes buenas.</a:t>
            </a:r>
            <a:endParaRPr lang="en-US" dirty="0"/>
          </a:p>
          <a:p>
            <a:pPr>
              <a:buNone/>
            </a:pPr>
            <a:r>
              <a:rPr lang="es-AR" dirty="0"/>
              <a:t>8. Yo ___ profesora en PHS.</a:t>
            </a:r>
            <a:endParaRPr lang="en-US" dirty="0"/>
          </a:p>
          <a:p>
            <a:pPr>
              <a:buNone/>
            </a:pPr>
            <a:r>
              <a:rPr lang="es-AR" dirty="0"/>
              <a:t>9. ¿Vosotros ___ de Barcelona?</a:t>
            </a:r>
            <a:endParaRPr lang="en-US" dirty="0"/>
          </a:p>
          <a:p>
            <a:pPr>
              <a:buNone/>
            </a:pPr>
            <a:r>
              <a:rPr lang="es-AR" dirty="0"/>
              <a:t>10. Ella ___ María Elena González.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2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27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Contraseña: las </a:t>
            </a:r>
            <a:r>
              <a:rPr lang="en-US" dirty="0" err="1"/>
              <a:t>hojas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 (PPT)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C1B</a:t>
            </a:r>
          </a:p>
          <a:p>
            <a:pPr marL="914400" lvl="1" indent="-514350"/>
            <a:r>
              <a:rPr lang="en-US" dirty="0"/>
              <a:t>¡</a:t>
            </a:r>
            <a:r>
              <a:rPr lang="en-US" dirty="0" err="1"/>
              <a:t>Tengo</a:t>
            </a:r>
            <a:r>
              <a:rPr lang="en-US" dirty="0"/>
              <a:t>!</a:t>
            </a:r>
          </a:p>
          <a:p>
            <a:pPr marL="914400" lvl="1" indent="-514350"/>
            <a:r>
              <a:rPr lang="en-US" dirty="0"/>
              <a:t>WB 22/23</a:t>
            </a:r>
          </a:p>
          <a:p>
            <a:pPr marL="514350" indent="-514350">
              <a:buAutoNum type="arabicPeriod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con subject pronouns</a:t>
            </a:r>
          </a:p>
          <a:p>
            <a:pPr marL="514350" indent="-514350">
              <a:buAutoNum type="arabicPeriod"/>
            </a:pPr>
            <a:r>
              <a:rPr lang="en-US" dirty="0"/>
              <a:t>Práctica con ser (WS 3/6)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ser</a:t>
            </a:r>
            <a:r>
              <a:rPr lang="en-US" dirty="0">
                <a:solidFill>
                  <a:srgbClr val="FF0000"/>
                </a:solidFill>
              </a:rPr>
              <a:t>/subject pronouns el </a:t>
            </a:r>
            <a:r>
              <a:rPr lang="en-US" dirty="0" err="1">
                <a:solidFill>
                  <a:srgbClr val="FF0000"/>
                </a:solidFill>
              </a:rPr>
              <a:t>viernes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1. </a:t>
            </a:r>
            <a:r>
              <a:rPr lang="es-AR" b="1" dirty="0" err="1"/>
              <a:t>What</a:t>
            </a:r>
            <a:r>
              <a:rPr lang="es-AR" b="1" dirty="0"/>
              <a:t> </a:t>
            </a:r>
            <a:r>
              <a:rPr lang="es-AR" b="1" dirty="0" err="1"/>
              <a:t>two</a:t>
            </a:r>
            <a:r>
              <a:rPr lang="es-AR" b="1" dirty="0"/>
              <a:t> </a:t>
            </a:r>
            <a:r>
              <a:rPr lang="es-AR" b="1" dirty="0" err="1"/>
              <a:t>letters</a:t>
            </a:r>
            <a:r>
              <a:rPr lang="es-AR" b="1" dirty="0"/>
              <a:t> in </a:t>
            </a:r>
            <a:r>
              <a:rPr lang="es-AR" b="1" dirty="0" err="1"/>
              <a:t>Spanish</a:t>
            </a:r>
            <a:r>
              <a:rPr lang="es-AR" b="1" dirty="0"/>
              <a:t> </a:t>
            </a:r>
            <a:r>
              <a:rPr lang="es-AR" b="1" dirty="0" err="1"/>
              <a:t>make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same</a:t>
            </a:r>
            <a:r>
              <a:rPr lang="es-AR" b="1" dirty="0"/>
              <a:t> </a:t>
            </a:r>
            <a:r>
              <a:rPr lang="es-AR" b="1" dirty="0" err="1"/>
              <a:t>sound</a:t>
            </a:r>
            <a:r>
              <a:rPr lang="es-AR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s-AR" b="1" dirty="0"/>
              <a:t>2. </a:t>
            </a:r>
            <a:r>
              <a:rPr lang="es-AR" b="1" dirty="0" err="1"/>
              <a:t>What</a:t>
            </a:r>
            <a:r>
              <a:rPr lang="es-AR" b="1" dirty="0"/>
              <a:t> </a:t>
            </a:r>
            <a:r>
              <a:rPr lang="es-AR" b="1" dirty="0" err="1"/>
              <a:t>sound</a:t>
            </a:r>
            <a:r>
              <a:rPr lang="es-AR" b="1" dirty="0"/>
              <a:t> </a:t>
            </a:r>
            <a:r>
              <a:rPr lang="es-AR" b="1" dirty="0" err="1"/>
              <a:t>does</a:t>
            </a:r>
            <a:r>
              <a:rPr lang="es-AR" b="1" dirty="0"/>
              <a:t> </a:t>
            </a:r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letter</a:t>
            </a:r>
            <a:r>
              <a:rPr lang="es-AR" b="1" dirty="0"/>
              <a:t> H in </a:t>
            </a:r>
            <a:r>
              <a:rPr lang="es-AR" b="1" dirty="0" err="1"/>
              <a:t>Spanish</a:t>
            </a:r>
            <a:r>
              <a:rPr lang="es-AR" b="1" dirty="0"/>
              <a:t> </a:t>
            </a:r>
            <a:r>
              <a:rPr lang="es-AR" b="1" dirty="0" err="1"/>
              <a:t>make</a:t>
            </a:r>
            <a:r>
              <a:rPr lang="es-AR" b="1" dirty="0"/>
              <a:t>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7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According to my family, I am sporty.</a:t>
            </a:r>
          </a:p>
          <a:p>
            <a:pPr marL="514350" indent="-514350">
              <a:buAutoNum type="arabicPeriod"/>
            </a:pPr>
            <a:r>
              <a:rPr lang="en-US" dirty="0"/>
              <a:t>Sometimes we are hardworking.</a:t>
            </a:r>
          </a:p>
          <a:p>
            <a:pPr marL="514350" indent="-514350">
              <a:buAutoNum type="arabicPeriod"/>
            </a:pPr>
            <a:r>
              <a:rPr lang="en-US" dirty="0"/>
              <a:t>Sara likes to draw. She is artistic.</a:t>
            </a:r>
          </a:p>
          <a:p>
            <a:pPr marL="514350" indent="-514350">
              <a:buAutoNum type="arabicPeriod"/>
            </a:pPr>
            <a:r>
              <a:rPr lang="en-US" dirty="0"/>
              <a:t>My friend (m) likes to go to school. He is studious. </a:t>
            </a:r>
          </a:p>
          <a:p>
            <a:pPr marL="514350" indent="-514350">
              <a:buAutoNum type="arabicPeriod"/>
            </a:pPr>
            <a:r>
              <a:rPr lang="en-US" dirty="0"/>
              <a:t>The mean boys</a:t>
            </a:r>
          </a:p>
          <a:p>
            <a:pPr marL="514350" indent="-514350">
              <a:buAutoNum type="arabicPeriod"/>
            </a:pPr>
            <a:r>
              <a:rPr lang="en-US" dirty="0"/>
              <a:t>A shy girl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276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28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Nos </a:t>
            </a:r>
            <a:r>
              <a:rPr lang="en-US" dirty="0" err="1"/>
              <a:t>gusta</a:t>
            </a:r>
            <a:r>
              <a:rPr lang="en-US" dirty="0"/>
              <a:t>(n)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Repasar</a:t>
            </a:r>
            <a:r>
              <a:rPr lang="en-US" dirty="0"/>
              <a:t> la </a:t>
            </a:r>
            <a:r>
              <a:rPr lang="en-US" dirty="0" err="1"/>
              <a:t>tarea</a:t>
            </a:r>
            <a:r>
              <a:rPr lang="en-US" dirty="0"/>
              <a:t>*</a:t>
            </a:r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/>
              <a:t>Tablas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/>
            <a:r>
              <a:rPr lang="en-US" dirty="0" err="1"/>
              <a:t>Pati-que-que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C1B</a:t>
            </a:r>
          </a:p>
          <a:p>
            <a:pPr marL="514350" indent="-514350">
              <a:buAutoNum type="arabicPeriod"/>
            </a:pPr>
            <a:r>
              <a:rPr lang="en-US" dirty="0" err="1"/>
              <a:t>Diario</a:t>
            </a:r>
            <a:r>
              <a:rPr lang="en-US" dirty="0"/>
              <a:t>: </a:t>
            </a: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autobiografía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Terminar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autobiografía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ser</a:t>
            </a:r>
            <a:r>
              <a:rPr lang="en-US" dirty="0">
                <a:solidFill>
                  <a:srgbClr val="FF0000"/>
                </a:solidFill>
              </a:rPr>
              <a:t> y subject pronouns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95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err="1"/>
              <a:t>Translate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following</a:t>
            </a:r>
            <a:r>
              <a:rPr lang="es-AR" dirty="0"/>
              <a:t> </a:t>
            </a:r>
            <a:r>
              <a:rPr lang="es-AR" dirty="0" err="1"/>
              <a:t>sentences</a:t>
            </a:r>
            <a:r>
              <a:rPr lang="es-AR" dirty="0"/>
              <a:t> to </a:t>
            </a:r>
            <a:r>
              <a:rPr lang="es-AR" dirty="0" err="1"/>
              <a:t>Spanish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s-AR" dirty="0"/>
              <a:t>1.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girls</a:t>
            </a:r>
            <a:r>
              <a:rPr lang="es-AR" dirty="0"/>
              <a:t> are </a:t>
            </a:r>
            <a:r>
              <a:rPr lang="es-AR" dirty="0" err="1"/>
              <a:t>shy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2. Lola and I are </a:t>
            </a:r>
            <a:r>
              <a:rPr lang="es-AR" dirty="0" err="1"/>
              <a:t>friends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3. </a:t>
            </a:r>
            <a:r>
              <a:rPr lang="es-AR" dirty="0" err="1"/>
              <a:t>You</a:t>
            </a:r>
            <a:r>
              <a:rPr lang="es-AR" dirty="0"/>
              <a:t> </a:t>
            </a:r>
            <a:r>
              <a:rPr lang="es-AR" dirty="0" err="1"/>
              <a:t>all</a:t>
            </a:r>
            <a:r>
              <a:rPr lang="es-AR" dirty="0"/>
              <a:t> (SP) are Cuban.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4. Víctor and Esperanza are </a:t>
            </a:r>
            <a:r>
              <a:rPr lang="es-AR" dirty="0" err="1"/>
              <a:t>lazy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5. </a:t>
            </a:r>
            <a:r>
              <a:rPr lang="es-AR" dirty="0" err="1"/>
              <a:t>You</a:t>
            </a:r>
            <a:r>
              <a:rPr lang="es-AR" dirty="0"/>
              <a:t> (f) are </a:t>
            </a:r>
            <a:r>
              <a:rPr lang="es-AR" dirty="0" err="1"/>
              <a:t>nice</a:t>
            </a:r>
            <a:r>
              <a:rPr lang="es-AR" dirty="0"/>
              <a:t>.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6. </a:t>
            </a:r>
            <a:r>
              <a:rPr lang="en-US" dirty="0"/>
              <a:t>Some students are smart.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18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29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las </a:t>
            </a:r>
            <a:r>
              <a:rPr lang="en-US" dirty="0" err="1"/>
              <a:t>autobiografías</a:t>
            </a:r>
            <a:r>
              <a:rPr lang="en-US" dirty="0"/>
              <a:t>*</a:t>
            </a:r>
          </a:p>
          <a:p>
            <a:pPr marL="0" indent="0" algn="ctr">
              <a:buNone/>
            </a:pPr>
            <a:r>
              <a:rPr lang="en-US" dirty="0"/>
              <a:t>Contraseña: la </a:t>
            </a:r>
            <a:r>
              <a:rPr lang="en-US" dirty="0" err="1"/>
              <a:t>calabaza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y subject pronouns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/>
            <a:r>
              <a:rPr lang="en-US" dirty="0" err="1"/>
              <a:t>Pati-que-que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y subject pronouns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poema</a:t>
            </a:r>
            <a:r>
              <a:rPr lang="en-US" dirty="0"/>
              <a:t>- </a:t>
            </a:r>
            <a:r>
              <a:rPr lang="en-US" i="1" dirty="0"/>
              <a:t>Soy Elena</a:t>
            </a:r>
          </a:p>
          <a:p>
            <a:pPr marL="914400" lvl="1" indent="-514350"/>
            <a:r>
              <a:rPr lang="en-US" dirty="0" err="1"/>
              <a:t>Actividad</a:t>
            </a:r>
            <a:r>
              <a:rPr lang="en-US" dirty="0"/>
              <a:t> 14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C1B el </a:t>
            </a:r>
            <a:r>
              <a:rPr lang="en-US" dirty="0" err="1">
                <a:solidFill>
                  <a:srgbClr val="FF0000"/>
                </a:solidFill>
              </a:rPr>
              <a:t>martes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370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1. </a:t>
            </a:r>
            <a:r>
              <a:rPr lang="es-ES_tradnl" dirty="0" err="1"/>
              <a:t>We</a:t>
            </a:r>
            <a:r>
              <a:rPr lang="es-ES_tradnl" dirty="0"/>
              <a:t> are </a:t>
            </a:r>
            <a:r>
              <a:rPr lang="es-ES_tradnl" dirty="0" err="1"/>
              <a:t>clever</a:t>
            </a:r>
            <a:r>
              <a:rPr lang="es-ES_tradnl" dirty="0"/>
              <a:t> and </a:t>
            </a:r>
            <a:r>
              <a:rPr lang="es-ES_tradnl" dirty="0" err="1"/>
              <a:t>nice</a:t>
            </a:r>
            <a:r>
              <a:rPr lang="es-ES_tradnl" dirty="0"/>
              <a:t>.</a:t>
            </a:r>
            <a:endParaRPr lang="en-US" dirty="0"/>
          </a:p>
          <a:p>
            <a:r>
              <a:rPr lang="en-US" dirty="0"/>
              <a:t>2. You (inf.) are foolish.</a:t>
            </a:r>
          </a:p>
          <a:p>
            <a:r>
              <a:rPr lang="en-US" dirty="0"/>
              <a:t>3. You all (Sp.) are athletic and sporty.</a:t>
            </a:r>
          </a:p>
          <a:p>
            <a:r>
              <a:rPr lang="en-US" dirty="0"/>
              <a:t>4. I am short, brunette, and daring.</a:t>
            </a:r>
          </a:p>
          <a:p>
            <a:r>
              <a:rPr lang="en-US" dirty="0"/>
              <a:t>5. He is studious and </a:t>
            </a:r>
            <a:r>
              <a:rPr lang="en-US"/>
              <a:t>intelligent.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10712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2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8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Contraseña</a:t>
            </a:r>
            <a:r>
              <a:rPr lang="en-US" dirty="0"/>
              <a:t>: la </a:t>
            </a:r>
            <a:r>
              <a:rPr lang="en-US" dirty="0" err="1"/>
              <a:t>bruja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y subject pronouns</a:t>
            </a:r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s-ES" dirty="0"/>
              <a:t>¡</a:t>
            </a:r>
            <a:r>
              <a:rPr lang="en-US" dirty="0"/>
              <a:t>TENGO!</a:t>
            </a:r>
          </a:p>
          <a:p>
            <a:pPr marL="514350" indent="-514350">
              <a:buAutoNum type="arabicPeriod"/>
            </a:pP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los </a:t>
            </a:r>
            <a:r>
              <a:rPr lang="en-US" dirty="0" err="1"/>
              <a:t>adjetivos</a:t>
            </a:r>
            <a:r>
              <a:rPr lang="en-US" dirty="0"/>
              <a:t>: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examen de C1B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r>
              <a:rPr lang="en-US" dirty="0">
                <a:solidFill>
                  <a:srgbClr val="FF0000"/>
                </a:solidFill>
              </a:rPr>
              <a:t>: adjectives, subj. pronouns, </a:t>
            </a:r>
            <a:r>
              <a:rPr lang="en-US" dirty="0" err="1">
                <a:solidFill>
                  <a:srgbClr val="FF0000"/>
                </a:solidFill>
              </a:rPr>
              <a:t>ser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261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Translate the following phrases to Spanish: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1.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nice</a:t>
            </a:r>
            <a:r>
              <a:rPr lang="es-ES_tradnl" dirty="0"/>
              <a:t> </a:t>
            </a:r>
            <a:r>
              <a:rPr lang="es-ES_tradnl" dirty="0" err="1"/>
              <a:t>friend</a:t>
            </a:r>
            <a:r>
              <a:rPr lang="es-ES_tradnl" dirty="0"/>
              <a:t> (m.)</a:t>
            </a:r>
          </a:p>
          <a:p>
            <a:pPr marL="0" indent="0">
              <a:buNone/>
            </a:pPr>
            <a:r>
              <a:rPr lang="es-ES_tradnl" dirty="0"/>
              <a:t>2. a </a:t>
            </a:r>
            <a:r>
              <a:rPr lang="es-ES_tradnl" dirty="0" err="1"/>
              <a:t>good</a:t>
            </a:r>
            <a:r>
              <a:rPr lang="es-ES_tradnl" dirty="0"/>
              <a:t> </a:t>
            </a:r>
            <a:r>
              <a:rPr lang="es-ES_tradnl" dirty="0" err="1"/>
              <a:t>friend</a:t>
            </a:r>
            <a:r>
              <a:rPr lang="es-ES_tradnl" dirty="0"/>
              <a:t> (f.)</a:t>
            </a:r>
          </a:p>
          <a:p>
            <a:pPr marL="0" indent="0">
              <a:buNone/>
            </a:pPr>
            <a:r>
              <a:rPr lang="es-ES_tradnl" dirty="0"/>
              <a:t>3. </a:t>
            </a:r>
            <a:r>
              <a:rPr lang="es-ES_tradnl" dirty="0" err="1"/>
              <a:t>some</a:t>
            </a:r>
            <a:r>
              <a:rPr lang="es-ES_tradnl" dirty="0"/>
              <a:t> </a:t>
            </a:r>
            <a:r>
              <a:rPr lang="es-ES_tradnl" dirty="0" err="1"/>
              <a:t>clever</a:t>
            </a:r>
            <a:r>
              <a:rPr lang="es-ES_tradnl" dirty="0"/>
              <a:t> </a:t>
            </a:r>
            <a:r>
              <a:rPr lang="es-ES_tradnl" dirty="0" err="1"/>
              <a:t>boys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4.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silly</a:t>
            </a:r>
            <a:r>
              <a:rPr lang="es-ES_tradnl" dirty="0"/>
              <a:t> </a:t>
            </a:r>
            <a:r>
              <a:rPr lang="es-ES_tradnl" dirty="0" err="1"/>
              <a:t>girls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5.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ambitious</a:t>
            </a:r>
            <a:r>
              <a:rPr lang="es-ES_tradnl" dirty="0"/>
              <a:t> </a:t>
            </a:r>
            <a:r>
              <a:rPr lang="es-ES_tradnl" dirty="0" err="1"/>
              <a:t>student</a:t>
            </a:r>
            <a:r>
              <a:rPr lang="es-ES_tradnl" dirty="0"/>
              <a:t> (f.)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736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600" dirty="0"/>
              <a:t>Conjugate (write all 6 forms) of the verb ser. </a:t>
            </a:r>
          </a:p>
          <a:p>
            <a:pPr marL="514350" indent="-514350">
              <a:buAutoNum type="arabicPeriod"/>
            </a:pPr>
            <a:r>
              <a:rPr lang="en-US" sz="3600" dirty="0"/>
              <a:t>List 3 adjectives in Spanish describing yourself. (Make sure to make the adjectives agree with you in gender and number.)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63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3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Contraseña: los </a:t>
            </a:r>
            <a:r>
              <a:rPr lang="en-US" dirty="0" err="1"/>
              <a:t>huesos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Repasar la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</a:t>
            </a:r>
            <a:r>
              <a:rPr lang="en-US" dirty="0" err="1"/>
              <a:t>adjetivos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Entregar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teléfonos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el examen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C2A</a:t>
            </a:r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 y definer—pg. 96 &amp; glossary </a:t>
            </a:r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para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due el </a:t>
            </a:r>
            <a:r>
              <a:rPr lang="en-US" dirty="0" err="1">
                <a:solidFill>
                  <a:srgbClr val="FF0000"/>
                </a:solidFill>
              </a:rPr>
              <a:t>jueves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28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Correct the following phrases.</a:t>
            </a:r>
          </a:p>
          <a:p>
            <a:pPr marL="514350" indent="-514350">
              <a:buAutoNum type="arabicPeriod"/>
            </a:pPr>
            <a:r>
              <a:rPr lang="en-US" dirty="0"/>
              <a:t>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estudiar</a:t>
            </a:r>
            <a:r>
              <a:rPr lang="en-US" dirty="0"/>
              <a:t>. Soy tonto.</a:t>
            </a:r>
          </a:p>
          <a:p>
            <a:pPr marL="514350" indent="-514350">
              <a:buAutoNum type="arabicPeriod"/>
            </a:pPr>
            <a:r>
              <a:rPr lang="en-US" dirty="0"/>
              <a:t>No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. Soy </a:t>
            </a:r>
            <a:r>
              <a:rPr lang="en-US" dirty="0" err="1"/>
              <a:t>ambicioso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the following sentences to Spanish.</a:t>
            </a:r>
          </a:p>
          <a:p>
            <a:pPr marL="0" indent="0">
              <a:buNone/>
            </a:pPr>
            <a:r>
              <a:rPr lang="en-US" dirty="0"/>
              <a:t>3. The friends (females) are funny and nice.</a:t>
            </a:r>
          </a:p>
          <a:p>
            <a:pPr marL="0" indent="0">
              <a:buNone/>
            </a:pPr>
            <a:r>
              <a:rPr lang="en-US" dirty="0"/>
              <a:t>4. According to my friend, I am clever.</a:t>
            </a:r>
          </a:p>
          <a:p>
            <a:pPr marL="0" indent="0">
              <a:buNone/>
            </a:pPr>
            <a:r>
              <a:rPr lang="en-US" dirty="0"/>
              <a:t>5. The class and you are very intelligent.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4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11 de </a:t>
            </a:r>
            <a:r>
              <a:rPr lang="en-US" dirty="0" err="1"/>
              <a:t>agosto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¿</a:t>
            </a:r>
            <a:r>
              <a:rPr lang="en-US" dirty="0" err="1"/>
              <a:t>Cómo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Terminar</a:t>
            </a:r>
            <a:r>
              <a:rPr lang="en-US" dirty="0"/>
              <a:t> con el </a:t>
            </a:r>
            <a:r>
              <a:rPr lang="en-US" dirty="0" err="1"/>
              <a:t>vocabulario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Las </a:t>
            </a:r>
            <a:r>
              <a:rPr lang="en-US" dirty="0" err="1"/>
              <a:t>vocales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vocales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Práctica con las </a:t>
            </a:r>
            <a:r>
              <a:rPr lang="en-US" dirty="0" err="1"/>
              <a:t>sílabas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Un </a:t>
            </a:r>
            <a:r>
              <a:rPr lang="en-US" dirty="0" err="1"/>
              <a:t>poema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nombre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vocabulary flashcards for MONDAY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785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miércoles</a:t>
            </a:r>
            <a:r>
              <a:rPr lang="en-US" dirty="0"/>
              <a:t>, el 4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mi, </a:t>
            </a:r>
            <a:r>
              <a:rPr lang="en-US" dirty="0" err="1"/>
              <a:t>mis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escuela</a:t>
            </a:r>
            <a:endParaRPr lang="en-US" dirty="0"/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Una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libro</a:t>
            </a:r>
            <a:r>
              <a:rPr lang="en-US" dirty="0"/>
              <a:t> (pgs. 74 y 75)</a:t>
            </a:r>
          </a:p>
          <a:p>
            <a:pPr marL="514350" indent="-514350">
              <a:buAutoNum type="arabicPeriod"/>
            </a:pPr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r>
              <a:rPr lang="en-US" dirty="0"/>
              <a:t> (WB 31/32)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; flashcards due </a:t>
            </a:r>
            <a:r>
              <a:rPr lang="en-US" dirty="0" err="1">
                <a:solidFill>
                  <a:srgbClr val="FF0000"/>
                </a:solidFill>
              </a:rPr>
              <a:t>mañana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95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jueves</a:t>
            </a:r>
            <a:r>
              <a:rPr lang="en-US" dirty="0"/>
              <a:t>, el 5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24"/>
            <a:ext cx="8229600" cy="55836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tu</a:t>
            </a:r>
            <a:r>
              <a:rPr lang="en-US" dirty="0"/>
              <a:t>, </a:t>
            </a:r>
            <a:r>
              <a:rPr lang="en-US" dirty="0" err="1"/>
              <a:t>tus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entregar</a:t>
            </a:r>
            <a:r>
              <a:rPr lang="en-US" dirty="0"/>
              <a:t> los flashcards*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C2A</a:t>
            </a:r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terminan</a:t>
            </a:r>
            <a:r>
              <a:rPr lang="en-US" dirty="0"/>
              <a:t> con –</a:t>
            </a:r>
            <a:r>
              <a:rPr lang="en-US" dirty="0" err="1"/>
              <a:t>ar</a:t>
            </a:r>
            <a:endParaRPr lang="en-US" dirty="0"/>
          </a:p>
          <a:p>
            <a:pPr marL="914400" lvl="1" indent="-514350"/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apuntes</a:t>
            </a:r>
            <a:endParaRPr lang="en-US" dirty="0"/>
          </a:p>
          <a:p>
            <a:pPr marL="914400" lvl="1" indent="-514350"/>
            <a:r>
              <a:rPr lang="en-US" dirty="0"/>
              <a:t>Práctica con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Un video: </a:t>
            </a:r>
            <a:r>
              <a:rPr lang="en-US" i="1" dirty="0"/>
              <a:t>Conjugations Back</a:t>
            </a:r>
          </a:p>
          <a:p>
            <a:pPr marL="514350" indent="-514350">
              <a:buAutoNum type="arabicPeriod"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el lunes (10/16);   WB 36/37</a:t>
            </a:r>
          </a:p>
        </p:txBody>
      </p:sp>
    </p:spTree>
    <p:extLst>
      <p:ext uri="{BB962C8B-B14F-4D97-AF65-F5344CB8AC3E}">
        <p14:creationId xmlns:p14="http://schemas.microsoft.com/office/powerpoint/2010/main" val="9819294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have four classes.</a:t>
            </a:r>
          </a:p>
          <a:p>
            <a:pPr marL="514350" indent="-514350">
              <a:buAutoNum type="arabicPeriod"/>
            </a:pPr>
            <a:r>
              <a:rPr lang="en-US" dirty="0"/>
              <a:t>Math class is hard.</a:t>
            </a:r>
          </a:p>
          <a:p>
            <a:pPr marL="514350" indent="-514350">
              <a:buAutoNum type="arabicPeriod"/>
            </a:pPr>
            <a:r>
              <a:rPr lang="en-US" dirty="0"/>
              <a:t>My fourth class is social studies.</a:t>
            </a:r>
          </a:p>
          <a:p>
            <a:pPr marL="514350" indent="-514350">
              <a:buAutoNum type="arabicPeriod"/>
            </a:pPr>
            <a:r>
              <a:rPr lang="en-US" dirty="0"/>
              <a:t>My favorite class is Spanish class.</a:t>
            </a:r>
          </a:p>
          <a:p>
            <a:pPr marL="514350" indent="-514350">
              <a:buAutoNum type="arabicPeriod"/>
            </a:pPr>
            <a:r>
              <a:rPr lang="en-US" dirty="0"/>
              <a:t>The homework is boring.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79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viernes</a:t>
            </a:r>
            <a:r>
              <a:rPr lang="en-US" dirty="0"/>
              <a:t>, el 6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viajar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Repasar la </a:t>
            </a:r>
            <a:r>
              <a:rPr lang="en-US" dirty="0" err="1"/>
              <a:t>tarea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los </a:t>
            </a:r>
            <a:r>
              <a:rPr lang="en-US" dirty="0" err="1"/>
              <a:t>verbos</a:t>
            </a:r>
            <a:endParaRPr lang="en-US" dirty="0"/>
          </a:p>
          <a:p>
            <a:pPr marL="914400" lvl="1" indent="-514350"/>
            <a:r>
              <a:rPr lang="en-US" dirty="0"/>
              <a:t>Una </a:t>
            </a:r>
            <a:r>
              <a:rPr lang="en-US" dirty="0" err="1"/>
              <a:t>hoja</a:t>
            </a:r>
            <a:r>
              <a:rPr lang="en-US" dirty="0"/>
              <a:t> de </a:t>
            </a:r>
            <a:r>
              <a:rPr lang="en-US" dirty="0" err="1"/>
              <a:t>práctica</a:t>
            </a:r>
            <a:endParaRPr lang="en-US" dirty="0"/>
          </a:p>
          <a:p>
            <a:pPr marL="914400" lvl="1" indent="-514350"/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blancas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Práctica con el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Tengo</a:t>
            </a:r>
            <a:r>
              <a:rPr lang="en-US" dirty="0"/>
              <a:t>/</a:t>
            </a:r>
            <a:r>
              <a:rPr lang="en-US" dirty="0" err="1"/>
              <a:t>tienes</a:t>
            </a:r>
            <a:r>
              <a:rPr lang="en-US" dirty="0"/>
              <a:t>- WB 33/34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prueba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y la </a:t>
            </a:r>
            <a:r>
              <a:rPr lang="en-US" dirty="0" err="1">
                <a:solidFill>
                  <a:srgbClr val="FF0000"/>
                </a:solidFill>
              </a:rPr>
              <a:t>gramática</a:t>
            </a:r>
            <a:r>
              <a:rPr lang="en-US" dirty="0">
                <a:solidFill>
                  <a:srgbClr val="FF0000"/>
                </a:solidFill>
              </a:rPr>
              <a:t> el lunes (10/16).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706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I have a dictionary in English class.</a:t>
            </a:r>
          </a:p>
          <a:p>
            <a:pPr marL="514350" indent="-514350">
              <a:buAutoNum type="arabicPeriod"/>
            </a:pPr>
            <a:r>
              <a:rPr lang="en-US" dirty="0"/>
              <a:t>My first class is very interesting.</a:t>
            </a:r>
          </a:p>
          <a:p>
            <a:pPr marL="514350" indent="-514350">
              <a:buAutoNum type="arabicPeriod"/>
            </a:pPr>
            <a:r>
              <a:rPr lang="en-US" dirty="0"/>
              <a:t>Science class is difficult.</a:t>
            </a:r>
          </a:p>
          <a:p>
            <a:pPr marL="514350" indent="-514350">
              <a:buAutoNum type="arabicPeriod"/>
            </a:pPr>
            <a:r>
              <a:rPr lang="en-US" dirty="0"/>
              <a:t>Physical education is more fun than art class.</a:t>
            </a:r>
          </a:p>
          <a:p>
            <a:pPr marL="514350" indent="-514350">
              <a:buAutoNum type="arabicPeriod"/>
            </a:pPr>
            <a:r>
              <a:rPr lang="en-US" dirty="0"/>
              <a:t>You have four classes on your schedule.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884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lunes, el 16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6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Contraseña: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sus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*Video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Cristóbal</a:t>
            </a:r>
            <a:r>
              <a:rPr lang="en-US" dirty="0"/>
              <a:t> Colón*</a:t>
            </a:r>
          </a:p>
          <a:p>
            <a:pPr marL="514350" indent="-514350"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914400" lvl="1" indent="-514350"/>
            <a:r>
              <a:rPr lang="en-US" dirty="0"/>
              <a:t>Mata la </a:t>
            </a:r>
            <a:r>
              <a:rPr lang="en-US" dirty="0" err="1"/>
              <a:t>mosca</a:t>
            </a: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mr-IN" dirty="0"/>
              <a:t>–</a:t>
            </a:r>
            <a:r>
              <a:rPr lang="en-US" dirty="0"/>
              <a:t>AR verbs: </a:t>
            </a:r>
            <a:r>
              <a:rPr lang="en-US" dirty="0" err="1"/>
              <a:t>Avalancha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Tomar</a:t>
            </a:r>
            <a:r>
              <a:rPr lang="en-US" dirty="0"/>
              <a:t> la </a:t>
            </a:r>
            <a:r>
              <a:rPr lang="en-US" dirty="0" err="1"/>
              <a:t>prueba</a:t>
            </a:r>
            <a:r>
              <a:rPr lang="en-US" dirty="0"/>
              <a:t> de C2A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</a:t>
            </a:r>
            <a:r>
              <a:rPr lang="en-US" dirty="0" err="1">
                <a:solidFill>
                  <a:srgbClr val="FF0000"/>
                </a:solidFill>
              </a:rPr>
              <a:t>estudiar</a:t>
            </a:r>
            <a:r>
              <a:rPr lang="en-US" dirty="0">
                <a:solidFill>
                  <a:srgbClr val="FF0000"/>
                </a:solidFill>
              </a:rPr>
              <a:t> los </a:t>
            </a:r>
            <a:r>
              <a:rPr lang="en-US" dirty="0" err="1">
                <a:solidFill>
                  <a:srgbClr val="FF0000"/>
                </a:solidFill>
              </a:rPr>
              <a:t>verbos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2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de </a:t>
            </a:r>
            <a:r>
              <a:rPr lang="en-US" dirty="0" err="1"/>
              <a:t>Cristóbal</a:t>
            </a:r>
            <a:r>
              <a:rPr lang="en-US" dirty="0"/>
              <a:t> Colón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History vs Christopher Columbus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96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The student wears a uniform to school.</a:t>
            </a:r>
          </a:p>
          <a:p>
            <a:pPr marL="514350" indent="-514350">
              <a:buAutoNum type="arabicPeriod"/>
            </a:pPr>
            <a:r>
              <a:rPr lang="en-US" dirty="0"/>
              <a:t>The teacher for algebra class is demanding.</a:t>
            </a:r>
          </a:p>
          <a:p>
            <a:pPr marL="514350" indent="-514350">
              <a:buAutoNum type="arabicPeriod"/>
            </a:pPr>
            <a:r>
              <a:rPr lang="en-US" dirty="0"/>
              <a:t>My second class is geography. It is mandatory.</a:t>
            </a:r>
          </a:p>
          <a:p>
            <a:pPr marL="514350" indent="-514350">
              <a:buAutoNum type="arabicPeriod"/>
            </a:pPr>
            <a:r>
              <a:rPr lang="en-US" dirty="0"/>
              <a:t>You (inf.) talk in art class.</a:t>
            </a:r>
          </a:p>
          <a:p>
            <a:pPr marL="514350" indent="-514350">
              <a:buAutoNum type="arabicPeriod"/>
            </a:pPr>
            <a:r>
              <a:rPr lang="en-US" dirty="0"/>
              <a:t>The students study for geometry class.</a:t>
            </a:r>
          </a:p>
          <a:p>
            <a:pPr marL="514350" indent="-514350">
              <a:buAutoNum type="arabicPeriod"/>
            </a:pPr>
            <a:r>
              <a:rPr lang="en-US" dirty="0"/>
              <a:t>Conjugate the verb </a:t>
            </a:r>
            <a:r>
              <a:rPr lang="en-US" dirty="0" err="1"/>
              <a:t>estudiar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76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martes</a:t>
            </a:r>
            <a:r>
              <a:rPr lang="en-US" dirty="0"/>
              <a:t>, el 17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615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Contraseña: el </a:t>
            </a:r>
            <a:r>
              <a:rPr lang="en-US" dirty="0" err="1"/>
              <a:t>año</a:t>
            </a:r>
            <a:r>
              <a:rPr lang="en-US" dirty="0"/>
              <a:t> escolar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pruebas</a:t>
            </a:r>
            <a:r>
              <a:rPr lang="en-US" dirty="0"/>
              <a:t>!*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vocabulario</a:t>
            </a:r>
            <a:r>
              <a:rPr lang="en-US" dirty="0"/>
              <a:t> de C2B</a:t>
            </a:r>
          </a:p>
          <a:p>
            <a:pPr marL="914400" lvl="1" indent="-514350"/>
            <a:r>
              <a:rPr lang="en-US" dirty="0" err="1"/>
              <a:t>Repetir</a:t>
            </a:r>
            <a:r>
              <a:rPr lang="en-US" dirty="0"/>
              <a:t> y </a:t>
            </a:r>
            <a:r>
              <a:rPr lang="en-US" dirty="0" err="1"/>
              <a:t>definir</a:t>
            </a:r>
            <a:endParaRPr lang="en-US" dirty="0"/>
          </a:p>
          <a:p>
            <a:pPr marL="914400" lvl="1" indent="-514350"/>
            <a:r>
              <a:rPr lang="en-US" dirty="0" err="1"/>
              <a:t>Tiro</a:t>
            </a:r>
            <a:r>
              <a:rPr lang="en-US" dirty="0"/>
              <a:t> del </a:t>
            </a:r>
            <a:r>
              <a:rPr lang="en-US" dirty="0" err="1"/>
              <a:t>oso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Los </a:t>
            </a:r>
            <a:r>
              <a:rPr lang="en-US" dirty="0" err="1"/>
              <a:t>uniformes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(pg. 106)</a:t>
            </a:r>
          </a:p>
          <a:p>
            <a:pPr marL="514350" indent="-514350">
              <a:buAutoNum type="arabicPeriod"/>
            </a:pPr>
            <a:r>
              <a:rPr lang="en-US" dirty="0"/>
              <a:t> Práctica con los </a:t>
            </a:r>
            <a:r>
              <a:rPr lang="en-US" dirty="0" err="1"/>
              <a:t>verbos</a:t>
            </a:r>
            <a:r>
              <a:rPr lang="en-US" dirty="0"/>
              <a:t>: TB</a:t>
            </a:r>
          </a:p>
          <a:p>
            <a:pPr marL="514350" indent="-514350">
              <a:buAutoNum type="arabicPeriod"/>
            </a:pPr>
            <a:r>
              <a:rPr lang="en-US" dirty="0" err="1"/>
              <a:t>Escribir</a:t>
            </a:r>
            <a:r>
              <a:rPr lang="en-US" dirty="0"/>
              <a:t> 10 </a:t>
            </a:r>
            <a:r>
              <a:rPr lang="en-US" dirty="0" err="1"/>
              <a:t>frases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TAREA: flashcards para el </a:t>
            </a:r>
            <a:r>
              <a:rPr lang="en-US" dirty="0" err="1">
                <a:solidFill>
                  <a:srgbClr val="FF0000"/>
                </a:solidFill>
              </a:rPr>
              <a:t>vocabulario</a:t>
            </a:r>
            <a:r>
              <a:rPr lang="en-US" dirty="0">
                <a:solidFill>
                  <a:srgbClr val="FF0000"/>
                </a:solidFill>
              </a:rPr>
              <a:t> de C2B (due tomorrow)</a:t>
            </a:r>
          </a:p>
        </p:txBody>
      </p:sp>
    </p:spTree>
    <p:extLst>
      <p:ext uri="{BB962C8B-B14F-4D97-AF65-F5344CB8AC3E}">
        <p14:creationId xmlns:p14="http://schemas.microsoft.com/office/powerpoint/2010/main" val="26746748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the following sentences to Spanish:</a:t>
            </a:r>
          </a:p>
          <a:p>
            <a:pPr marL="514350" indent="-514350">
              <a:buAutoNum type="arabicPeriod"/>
            </a:pPr>
            <a:r>
              <a:rPr lang="en-US" dirty="0"/>
              <a:t>The students study for algebra class.</a:t>
            </a:r>
          </a:p>
          <a:p>
            <a:pPr marL="514350" indent="-514350">
              <a:buAutoNum type="arabicPeriod"/>
            </a:pPr>
            <a:r>
              <a:rPr lang="en-US" dirty="0"/>
              <a:t>The principal talks with the students.</a:t>
            </a:r>
          </a:p>
          <a:p>
            <a:pPr marL="514350" indent="-514350">
              <a:buAutoNum type="arabicPeriod"/>
            </a:pPr>
            <a:r>
              <a:rPr lang="en-US" dirty="0"/>
              <a:t>The small class is fun.</a:t>
            </a:r>
          </a:p>
          <a:p>
            <a:pPr marL="514350" indent="-514350">
              <a:buAutoNum type="arabicPeriod"/>
            </a:pPr>
            <a:r>
              <a:rPr lang="en-US" dirty="0"/>
              <a:t>The demanding teacher is mean.</a:t>
            </a:r>
          </a:p>
          <a:p>
            <a:pPr marL="514350" indent="-514350">
              <a:buAutoNum type="arabicPeriod"/>
            </a:pPr>
            <a:r>
              <a:rPr lang="en-US" dirty="0"/>
              <a:t>Does the student study a lot?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8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19577</TotalTime>
  <Words>9249</Words>
  <Application>Microsoft Macintosh PowerPoint</Application>
  <PresentationFormat>On-screen Show (4:3)</PresentationFormat>
  <Paragraphs>1525</Paragraphs>
  <Slides>185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185</vt:i4>
      </vt:variant>
    </vt:vector>
  </HeadingPairs>
  <TitlesOfParts>
    <vt:vector size="195" baseType="lpstr">
      <vt:lpstr>Arial</vt:lpstr>
      <vt:lpstr>Calibri</vt:lpstr>
      <vt:lpstr>Calibri Light</vt:lpstr>
      <vt:lpstr>Mangal</vt:lpstr>
      <vt:lpstr>Times New Roman</vt:lpstr>
      <vt:lpstr>Wingdings</vt:lpstr>
      <vt:lpstr>Office Theme</vt:lpstr>
      <vt:lpstr>1_Office Theme</vt:lpstr>
      <vt:lpstr>2_Office Theme</vt:lpstr>
      <vt:lpstr>3_Office Theme</vt:lpstr>
      <vt:lpstr>ESPAÑOL I</vt:lpstr>
      <vt:lpstr>Hoy es miércoles, el 8 de agosto.</vt:lpstr>
      <vt:lpstr>Hoy es martes, el 8 de agosto.</vt:lpstr>
      <vt:lpstr>TIMBRE</vt:lpstr>
      <vt:lpstr>Hoy es miércoles, el 9 de agosto.</vt:lpstr>
      <vt:lpstr>TIMBRE</vt:lpstr>
      <vt:lpstr>Hoy es jueves, el 10 de agosto.</vt:lpstr>
      <vt:lpstr>TIMBRE</vt:lpstr>
      <vt:lpstr>Hoy es viernes, el 11 de agosto.</vt:lpstr>
      <vt:lpstr>TIMBRE</vt:lpstr>
      <vt:lpstr>Hoy es lunes, el 14 de agosto.</vt:lpstr>
      <vt:lpstr>TIMBRE</vt:lpstr>
      <vt:lpstr>Hoy es martes, el 15 de agosto.</vt:lpstr>
      <vt:lpstr>TIMBRE</vt:lpstr>
      <vt:lpstr>Hoy es miércoles, el 16 de agosto.</vt:lpstr>
      <vt:lpstr>TIMBRE</vt:lpstr>
      <vt:lpstr>Hoy es jueves, el 17 de agosto.</vt:lpstr>
      <vt:lpstr>TIMBRE</vt:lpstr>
      <vt:lpstr>New Seating Chart—8/17/17</vt:lpstr>
      <vt:lpstr>Hoy es viernes, el 18 de agosto.</vt:lpstr>
      <vt:lpstr>TIMBRE</vt:lpstr>
      <vt:lpstr>Hoy es martes, el 22 de agosto. </vt:lpstr>
      <vt:lpstr>TIMBRE</vt:lpstr>
      <vt:lpstr>Hoy es miércoles, el 23 de agosto. </vt:lpstr>
      <vt:lpstr>TIMBRE</vt:lpstr>
      <vt:lpstr>Hoy es jueves, el 24 de agosto. </vt:lpstr>
      <vt:lpstr>TIMBRE</vt:lpstr>
      <vt:lpstr>PowerPoint Presentation</vt:lpstr>
      <vt:lpstr>Hoy es viernes, el 25 de agosto.</vt:lpstr>
      <vt:lpstr>TIMBRE</vt:lpstr>
      <vt:lpstr>Hoy es lunes, el 28 de agosto.</vt:lpstr>
      <vt:lpstr>TIMBRE</vt:lpstr>
      <vt:lpstr>Hoy es martes, el 29 de agosto. </vt:lpstr>
      <vt:lpstr>TIMBRE</vt:lpstr>
      <vt:lpstr>Hoy es miércoles, el 30 de agosto.</vt:lpstr>
      <vt:lpstr>TIMBRE</vt:lpstr>
      <vt:lpstr>Hoy es jueves, el 31 de agosto.</vt:lpstr>
      <vt:lpstr>TIMBRE</vt:lpstr>
      <vt:lpstr>Hoy es viernes, el primero de septiembre. </vt:lpstr>
      <vt:lpstr>Hoy es jueves, el primero de septiembre.</vt:lpstr>
      <vt:lpstr>TIMBRE-might not be able to do</vt:lpstr>
      <vt:lpstr>Hoy es martes, el 5 de septiembre.</vt:lpstr>
      <vt:lpstr>TIMBRE</vt:lpstr>
      <vt:lpstr>Hoy es miércoles, el 6 de septiembre.</vt:lpstr>
      <vt:lpstr>TIMBRE</vt:lpstr>
      <vt:lpstr>Hoy es jueves, el 7 de septiembre.</vt:lpstr>
      <vt:lpstr>TIMBRE</vt:lpstr>
      <vt:lpstr>Hoy es viernes, el 8 de septiembre.</vt:lpstr>
      <vt:lpstr>TIMBRE</vt:lpstr>
      <vt:lpstr>Hoy es lunes, el 11 de septiembre.</vt:lpstr>
      <vt:lpstr>TIMBRE</vt:lpstr>
      <vt:lpstr>Hoy es martes, el 12 de septiembre.</vt:lpstr>
      <vt:lpstr>TIMBRE</vt:lpstr>
      <vt:lpstr>Hoy es miércoles, el 13 de septiembre.</vt:lpstr>
      <vt:lpstr>TIMBRE</vt:lpstr>
      <vt:lpstr>Hoy es jueves, el 14 de septiembre.</vt:lpstr>
      <vt:lpstr>TIMBRE</vt:lpstr>
      <vt:lpstr>Hoy es viernes, el 15 de septiembre.</vt:lpstr>
      <vt:lpstr>TIMBRE</vt:lpstr>
      <vt:lpstr>TOOK THIS DAY OUT IN 2017 Hoy es viernes, el 16 de septiembre.</vt:lpstr>
      <vt:lpstr>TIMBRE</vt:lpstr>
      <vt:lpstr>Hoy es lunes, el 18 de septiembre.</vt:lpstr>
      <vt:lpstr>TIMBRE</vt:lpstr>
      <vt:lpstr>Hoy es martes, el 19 de septiembre.</vt:lpstr>
      <vt:lpstr>TIMBRE</vt:lpstr>
      <vt:lpstr>Hoy es miércoles, el 20 de septiembre.</vt:lpstr>
      <vt:lpstr>TIMBRE</vt:lpstr>
      <vt:lpstr>LISTENING ACTIVITY</vt:lpstr>
      <vt:lpstr>Hoy es jueves, el 21 de septiembre.</vt:lpstr>
      <vt:lpstr>TIMBRE</vt:lpstr>
      <vt:lpstr>Hoy es viernes, el 22 de septiembre.</vt:lpstr>
      <vt:lpstr>TIMBRE</vt:lpstr>
      <vt:lpstr>WHAT IS THIS Hoy es lunes, el 26 de septiembre.</vt:lpstr>
      <vt:lpstr>TIMBRE</vt:lpstr>
      <vt:lpstr>Hoy es lunes, el 25 de septiembre.</vt:lpstr>
      <vt:lpstr>TIMBRE</vt:lpstr>
      <vt:lpstr>Hoy es martes, el 26 de septiembre.</vt:lpstr>
      <vt:lpstr>TIMBRE</vt:lpstr>
      <vt:lpstr>Hoy es miércoles, el 27 de septiembre.</vt:lpstr>
      <vt:lpstr>TIMBRE</vt:lpstr>
      <vt:lpstr>Hoy es jueves, el 28 de septiembre.</vt:lpstr>
      <vt:lpstr>TIMBRE</vt:lpstr>
      <vt:lpstr>Hoy es viernes, el 29 de septiembre.</vt:lpstr>
      <vt:lpstr>TIMBRE</vt:lpstr>
      <vt:lpstr>Hoy es lunes, el 2 de octubre.</vt:lpstr>
      <vt:lpstr>TIMBRE</vt:lpstr>
      <vt:lpstr>Exit Slip </vt:lpstr>
      <vt:lpstr>Hoy es martes, el 3 de octubre.</vt:lpstr>
      <vt:lpstr>TIMBRE</vt:lpstr>
      <vt:lpstr>Hoy es miércoles, el 4 de octubre.</vt:lpstr>
      <vt:lpstr>Hoy es jueves, el 5 de octubre.</vt:lpstr>
      <vt:lpstr>TIMBRE</vt:lpstr>
      <vt:lpstr>Hoy es viernes, el 6 de octubre.</vt:lpstr>
      <vt:lpstr>TIMBRE</vt:lpstr>
      <vt:lpstr>Hoy es lunes, el 16 de octubre.</vt:lpstr>
      <vt:lpstr>Video de Cristóbal Colón</vt:lpstr>
      <vt:lpstr>TIMBRE</vt:lpstr>
      <vt:lpstr>Hoy es martes, el 17 de octubre.</vt:lpstr>
      <vt:lpstr>TIMBRE</vt:lpstr>
      <vt:lpstr>Hoy es miércoles, el 18 de octubre.</vt:lpstr>
      <vt:lpstr>TIMBRE</vt:lpstr>
      <vt:lpstr>Hoy es jueves, el 19 de octubre.</vt:lpstr>
      <vt:lpstr>TIMBRE</vt:lpstr>
      <vt:lpstr>Hoy es viernes, el 20 de octubre.</vt:lpstr>
      <vt:lpstr>TIMBRE</vt:lpstr>
      <vt:lpstr>Hoy es lunes, el 23 de octubre.</vt:lpstr>
      <vt:lpstr>TIMBRE</vt:lpstr>
      <vt:lpstr>Hoy es martes, el 24 de octubre.</vt:lpstr>
      <vt:lpstr>TIMBRE</vt:lpstr>
      <vt:lpstr>Hoy es miércoles, el 25 de octubre.</vt:lpstr>
      <vt:lpstr>TIMBRE</vt:lpstr>
      <vt:lpstr>Hoy es jueves, el 26 de octubre.</vt:lpstr>
      <vt:lpstr>TIMBRE</vt:lpstr>
      <vt:lpstr>Hoy es viernes, el 27 de octubre.</vt:lpstr>
      <vt:lpstr>TIMBRE</vt:lpstr>
      <vt:lpstr>Hoy es lunes, el 30 de octubre. </vt:lpstr>
      <vt:lpstr>Hoy es martes, el 31 de octubre.</vt:lpstr>
      <vt:lpstr>TIMBRE</vt:lpstr>
      <vt:lpstr>Hoy es miércoles, el primero de noviembre.</vt:lpstr>
      <vt:lpstr>TIMBRE</vt:lpstr>
      <vt:lpstr>PowerPoint Presentation</vt:lpstr>
      <vt:lpstr>PowerPoint Presentation</vt:lpstr>
      <vt:lpstr>TOOK OUT OF 2017 Hoy es jueves, el 2 de noviembre.</vt:lpstr>
      <vt:lpstr>TIMBRE</vt:lpstr>
      <vt:lpstr>Hoy es jueves, el 2 de noviembre.</vt:lpstr>
      <vt:lpstr>TIMBRE</vt:lpstr>
      <vt:lpstr>Hoy es viernes, el 3 de noviembre</vt:lpstr>
      <vt:lpstr>Hoy es lunes, el 6 de noviembre.</vt:lpstr>
      <vt:lpstr>TIMBRE</vt:lpstr>
      <vt:lpstr>Hoy es miércoles, el 8 de noviembre.</vt:lpstr>
      <vt:lpstr>TIMBRE</vt:lpstr>
      <vt:lpstr>Hoy es jueves, el 9 de noviembre.</vt:lpstr>
      <vt:lpstr>TIMBRE</vt:lpstr>
      <vt:lpstr>Hoy es viernes, el 10 de noviembre.</vt:lpstr>
      <vt:lpstr>TIMBRE</vt:lpstr>
      <vt:lpstr>Hoy es lunes, el 13 de noviembre.</vt:lpstr>
      <vt:lpstr>TIMBRE</vt:lpstr>
      <vt:lpstr>Hoy es martes, el 14 de noviembre.</vt:lpstr>
      <vt:lpstr>TIMBRE</vt:lpstr>
      <vt:lpstr>Hoy es miércoles, el 15 de noviembre.</vt:lpstr>
      <vt:lpstr>TIMBRE</vt:lpstr>
      <vt:lpstr>Hoy es jueves, el 16 de noviembre.</vt:lpstr>
      <vt:lpstr>TIMBRE</vt:lpstr>
      <vt:lpstr>Hoy es viernes, el 17 de noviembre.</vt:lpstr>
      <vt:lpstr>TIMBRE</vt:lpstr>
      <vt:lpstr>Hoy es lunes, el 20 de noviembre.</vt:lpstr>
      <vt:lpstr>TIMBRE</vt:lpstr>
      <vt:lpstr>Hoy es martes, el 21 de noviembre.</vt:lpstr>
      <vt:lpstr>TIMBRE</vt:lpstr>
      <vt:lpstr>Actividad del pavo</vt:lpstr>
      <vt:lpstr>Hoy es lunes, el 27 de noviembre.</vt:lpstr>
      <vt:lpstr>TIMBRE</vt:lpstr>
      <vt:lpstr>Hoy es martes, el 28 de noviembre.</vt:lpstr>
      <vt:lpstr>TIMBRE</vt:lpstr>
      <vt:lpstr>Hoy es miércoles, el 29 de noviembre.</vt:lpstr>
      <vt:lpstr>TIMBRE</vt:lpstr>
      <vt:lpstr>Hoy es jueves, el 30 de noviembre.</vt:lpstr>
      <vt:lpstr>TIMBRE</vt:lpstr>
      <vt:lpstr>Hoy es viernes, el primero de diciembre.</vt:lpstr>
      <vt:lpstr>TIMBRE</vt:lpstr>
      <vt:lpstr>Hoy es lunes, el 4 de diciembre.</vt:lpstr>
      <vt:lpstr>TIMBRE</vt:lpstr>
      <vt:lpstr>Hoy es martes, el 5 de diciembre.</vt:lpstr>
      <vt:lpstr>TIMBRE</vt:lpstr>
      <vt:lpstr>Hoy es miércoles, el 6 de diciembre.</vt:lpstr>
      <vt:lpstr>TIMBRE</vt:lpstr>
      <vt:lpstr>Hoy es jueves, el 7 de diciembre.</vt:lpstr>
      <vt:lpstr>TIMBRE</vt:lpstr>
      <vt:lpstr>Hoy es viernes, el 8 de diciembre.</vt:lpstr>
      <vt:lpstr>TIMBRE</vt:lpstr>
      <vt:lpstr>Hoy es lunes, el 11 de diciembre.</vt:lpstr>
      <vt:lpstr>TIMBRE</vt:lpstr>
      <vt:lpstr>Hoy es martes, el 12 de diciembre.</vt:lpstr>
      <vt:lpstr>TIMBRE</vt:lpstr>
      <vt:lpstr>Hoy es miércoles, el 13 de diciembre.</vt:lpstr>
      <vt:lpstr>TIMBRE</vt:lpstr>
      <vt:lpstr>Hoy es jueves, el 14 de diciembre.</vt:lpstr>
      <vt:lpstr>TIMBRE</vt:lpstr>
      <vt:lpstr>Hoy es viernes, el 15 de diciembre.</vt:lpstr>
      <vt:lpstr>PowerPoint Presentation</vt:lpstr>
      <vt:lpstr>Hoy es viernes, el 16 de diciembre.</vt:lpstr>
      <vt:lpstr>TIMBRE</vt:lpstr>
      <vt:lpstr>Hoy es lunes, el 19 de diciembre.</vt:lpstr>
      <vt:lpstr>TIMBRE</vt:lpstr>
      <vt:lpstr>PowerPoint Presentation</vt:lpstr>
    </vt:vector>
  </TitlesOfParts>
  <Company>University of Tennessee- Knoxville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I</dc:title>
  <dc:creator>Amanda Davidson</dc:creator>
  <cp:lastModifiedBy>Cara D Lorenzo</cp:lastModifiedBy>
  <cp:revision>584</cp:revision>
  <dcterms:created xsi:type="dcterms:W3CDTF">2015-08-05T01:57:33Z</dcterms:created>
  <dcterms:modified xsi:type="dcterms:W3CDTF">2018-08-05T20:30:38Z</dcterms:modified>
</cp:coreProperties>
</file>